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256" r:id="rId2"/>
    <p:sldId id="411" r:id="rId3"/>
    <p:sldId id="373" r:id="rId4"/>
    <p:sldId id="316" r:id="rId5"/>
    <p:sldId id="412" r:id="rId6"/>
    <p:sldId id="413" r:id="rId7"/>
    <p:sldId id="417" r:id="rId8"/>
    <p:sldId id="419" r:id="rId9"/>
    <p:sldId id="423" r:id="rId10"/>
    <p:sldId id="425" r:id="rId11"/>
    <p:sldId id="420" r:id="rId12"/>
    <p:sldId id="426" r:id="rId13"/>
    <p:sldId id="416" r:id="rId14"/>
    <p:sldId id="362" r:id="rId15"/>
    <p:sldId id="401" r:id="rId16"/>
  </p:sldIdLst>
  <p:sldSz cx="9144000" cy="6858000" type="screen4x3"/>
  <p:notesSz cx="6662738" cy="9926638"/>
  <p:defaultTextStyle>
    <a:defPPr>
      <a:defRPr lang="en-US"/>
    </a:defPPr>
    <a:lvl1pPr algn="l" rtl="0" fontAlgn="base">
      <a:spcBef>
        <a:spcPct val="0"/>
      </a:spcBef>
      <a:spcAft>
        <a:spcPct val="0"/>
      </a:spcAft>
      <a:defRPr sz="2400" b="1"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b="1"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b="1"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b="1"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b="1" kern="1200">
        <a:solidFill>
          <a:schemeClr val="tx1"/>
        </a:solidFill>
        <a:latin typeface="Arial" charset="0"/>
        <a:ea typeface="ＭＳ Ｐゴシック" pitchFamily="34" charset="-128"/>
        <a:cs typeface="+mn-cs"/>
      </a:defRPr>
    </a:lvl5pPr>
    <a:lvl6pPr marL="2286000" algn="l" defTabSz="914400" rtl="0" eaLnBrk="1" latinLnBrk="0" hangingPunct="1">
      <a:defRPr sz="2400" b="1" kern="1200">
        <a:solidFill>
          <a:schemeClr val="tx1"/>
        </a:solidFill>
        <a:latin typeface="Arial" charset="0"/>
        <a:ea typeface="ＭＳ Ｐゴシック" pitchFamily="34" charset="-128"/>
        <a:cs typeface="+mn-cs"/>
      </a:defRPr>
    </a:lvl6pPr>
    <a:lvl7pPr marL="2743200" algn="l" defTabSz="914400" rtl="0" eaLnBrk="1" latinLnBrk="0" hangingPunct="1">
      <a:defRPr sz="2400" b="1" kern="1200">
        <a:solidFill>
          <a:schemeClr val="tx1"/>
        </a:solidFill>
        <a:latin typeface="Arial" charset="0"/>
        <a:ea typeface="ＭＳ Ｐゴシック" pitchFamily="34" charset="-128"/>
        <a:cs typeface="+mn-cs"/>
      </a:defRPr>
    </a:lvl7pPr>
    <a:lvl8pPr marL="3200400" algn="l" defTabSz="914400" rtl="0" eaLnBrk="1" latinLnBrk="0" hangingPunct="1">
      <a:defRPr sz="2400" b="1" kern="1200">
        <a:solidFill>
          <a:schemeClr val="tx1"/>
        </a:solidFill>
        <a:latin typeface="Arial" charset="0"/>
        <a:ea typeface="ＭＳ Ｐゴシック" pitchFamily="34" charset="-128"/>
        <a:cs typeface="+mn-cs"/>
      </a:defRPr>
    </a:lvl8pPr>
    <a:lvl9pPr marL="3657600" algn="l" defTabSz="914400" rtl="0" eaLnBrk="1" latinLnBrk="0" hangingPunct="1">
      <a:defRPr sz="2400" b="1"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66"/>
    <a:srgbClr val="C7E6A4"/>
    <a:srgbClr val="143D8D"/>
    <a:srgbClr val="6CAEDF"/>
    <a:srgbClr val="0067B1"/>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65" autoAdjust="0"/>
    <p:restoredTop sz="69470" autoAdjust="0"/>
  </p:normalViewPr>
  <p:slideViewPr>
    <p:cSldViewPr>
      <p:cViewPr varScale="1">
        <p:scale>
          <a:sx n="80" d="100"/>
          <a:sy n="80" d="100"/>
        </p:scale>
        <p:origin x="-2550" y="-90"/>
      </p:cViewPr>
      <p:guideLst>
        <p:guide orient="horz" pos="4080"/>
        <p:guide orient="horz" pos="960"/>
        <p:guide orient="horz" pos="3696"/>
        <p:guide orient="horz" pos="288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886075"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b="0">
                <a:latin typeface="Arial" charset="0"/>
              </a:defRPr>
            </a:lvl1pPr>
          </a:lstStyle>
          <a:p>
            <a:pPr>
              <a:defRPr/>
            </a:pPr>
            <a:endParaRPr lang="en-GB"/>
          </a:p>
        </p:txBody>
      </p:sp>
      <p:sp>
        <p:nvSpPr>
          <p:cNvPr id="53251" name="Rectangle 3"/>
          <p:cNvSpPr>
            <a:spLocks noGrp="1" noChangeArrowheads="1"/>
          </p:cNvSpPr>
          <p:nvPr>
            <p:ph type="dt" sz="quarter" idx="1"/>
          </p:nvPr>
        </p:nvSpPr>
        <p:spPr bwMode="auto">
          <a:xfrm>
            <a:off x="3775075" y="0"/>
            <a:ext cx="2886075"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b="0">
                <a:latin typeface="Arial" charset="0"/>
              </a:defRPr>
            </a:lvl1pPr>
          </a:lstStyle>
          <a:p>
            <a:pPr>
              <a:defRPr/>
            </a:pPr>
            <a:endParaRPr lang="en-GB"/>
          </a:p>
        </p:txBody>
      </p:sp>
      <p:sp>
        <p:nvSpPr>
          <p:cNvPr id="53252" name="Rectangle 4"/>
          <p:cNvSpPr>
            <a:spLocks noGrp="1" noChangeArrowheads="1"/>
          </p:cNvSpPr>
          <p:nvPr>
            <p:ph type="ftr" sz="quarter" idx="2"/>
          </p:nvPr>
        </p:nvSpPr>
        <p:spPr bwMode="auto">
          <a:xfrm>
            <a:off x="0" y="9428163"/>
            <a:ext cx="2886075"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b="0">
                <a:latin typeface="Arial" charset="0"/>
              </a:defRPr>
            </a:lvl1pPr>
          </a:lstStyle>
          <a:p>
            <a:pPr>
              <a:defRPr/>
            </a:pPr>
            <a:endParaRPr lang="en-GB"/>
          </a:p>
        </p:txBody>
      </p:sp>
      <p:sp>
        <p:nvSpPr>
          <p:cNvPr id="53253" name="Rectangle 5"/>
          <p:cNvSpPr>
            <a:spLocks noGrp="1" noChangeArrowheads="1"/>
          </p:cNvSpPr>
          <p:nvPr>
            <p:ph type="sldNum" sz="quarter" idx="3"/>
          </p:nvPr>
        </p:nvSpPr>
        <p:spPr bwMode="auto">
          <a:xfrm>
            <a:off x="3775075" y="9428163"/>
            <a:ext cx="2886075"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b="0">
                <a:latin typeface="Arial" charset="0"/>
              </a:defRPr>
            </a:lvl1pPr>
          </a:lstStyle>
          <a:p>
            <a:pPr>
              <a:defRPr/>
            </a:pPr>
            <a:fld id="{4F5CC346-F3EE-472C-872D-E440D84B5628}" type="slidenum">
              <a:rPr lang="en-GB"/>
              <a:pPr>
                <a:defRPr/>
              </a:pPr>
              <a:t>‹#›</a:t>
            </a:fld>
            <a:endParaRPr lang="en-GB"/>
          </a:p>
        </p:txBody>
      </p:sp>
    </p:spTree>
    <p:extLst>
      <p:ext uri="{BB962C8B-B14F-4D97-AF65-F5344CB8AC3E}">
        <p14:creationId xmlns:p14="http://schemas.microsoft.com/office/powerpoint/2010/main" val="539315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86075" cy="496888"/>
          </a:xfrm>
          <a:prstGeom prst="rect">
            <a:avLst/>
          </a:prstGeom>
          <a:noFill/>
          <a:ln>
            <a:noFill/>
          </a:ln>
          <a:extLst/>
        </p:spPr>
        <p:txBody>
          <a:bodyPr vert="horz" wrap="square" lIns="91440" tIns="45720" rIns="91440" bIns="45720" numCol="1" anchor="t" anchorCtr="0" compatLnSpc="1">
            <a:prstTxWarp prst="textNoShape">
              <a:avLst/>
            </a:prstTxWarp>
          </a:bodyPr>
          <a:lstStyle>
            <a:lvl1pPr eaLnBrk="0" hangingPunct="0">
              <a:defRPr sz="1200" b="0">
                <a:latin typeface="Arial" charset="0"/>
              </a:defRPr>
            </a:lvl1pPr>
          </a:lstStyle>
          <a:p>
            <a:pPr>
              <a:defRPr/>
            </a:pPr>
            <a:endParaRPr lang="en-US"/>
          </a:p>
        </p:txBody>
      </p:sp>
      <p:sp>
        <p:nvSpPr>
          <p:cNvPr id="3075" name="Rectangle 3"/>
          <p:cNvSpPr>
            <a:spLocks noGrp="1" noChangeArrowheads="1"/>
          </p:cNvSpPr>
          <p:nvPr>
            <p:ph type="dt" idx="1"/>
          </p:nvPr>
        </p:nvSpPr>
        <p:spPr bwMode="auto">
          <a:xfrm>
            <a:off x="3776663" y="0"/>
            <a:ext cx="2886075" cy="496888"/>
          </a:xfrm>
          <a:prstGeom prst="rect">
            <a:avLst/>
          </a:prstGeom>
          <a:noFill/>
          <a:ln>
            <a:noFill/>
          </a:ln>
          <a:extLst/>
        </p:spPr>
        <p:txBody>
          <a:bodyPr vert="horz" wrap="square" lIns="91440" tIns="45720" rIns="91440" bIns="45720" numCol="1" anchor="t" anchorCtr="0" compatLnSpc="1">
            <a:prstTxWarp prst="textNoShape">
              <a:avLst/>
            </a:prstTxWarp>
          </a:bodyPr>
          <a:lstStyle>
            <a:lvl1pPr algn="r" eaLnBrk="0" hangingPunct="0">
              <a:defRPr sz="1200" b="0">
                <a:latin typeface="Arial"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887413" y="4714875"/>
            <a:ext cx="4887912" cy="4467225"/>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429750"/>
            <a:ext cx="2886075" cy="496888"/>
          </a:xfrm>
          <a:prstGeom prst="rect">
            <a:avLst/>
          </a:prstGeom>
          <a:noFill/>
          <a:ln>
            <a:noFill/>
          </a:ln>
          <a:extLst/>
        </p:spPr>
        <p:txBody>
          <a:bodyPr vert="horz" wrap="square" lIns="91440" tIns="45720" rIns="91440" bIns="45720" numCol="1" anchor="b" anchorCtr="0" compatLnSpc="1">
            <a:prstTxWarp prst="textNoShape">
              <a:avLst/>
            </a:prstTxWarp>
          </a:bodyPr>
          <a:lstStyle>
            <a:lvl1pPr eaLnBrk="0" hangingPunct="0">
              <a:defRPr sz="1200" b="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776663" y="9429750"/>
            <a:ext cx="2886075" cy="496888"/>
          </a:xfrm>
          <a:prstGeom prst="rect">
            <a:avLst/>
          </a:prstGeom>
          <a:noFill/>
          <a:ln>
            <a:noFill/>
          </a:ln>
          <a:extLst/>
        </p:spPr>
        <p:txBody>
          <a:bodyPr vert="horz" wrap="square" lIns="91440" tIns="45720" rIns="91440" bIns="45720" numCol="1" anchor="b" anchorCtr="0" compatLnSpc="1">
            <a:prstTxWarp prst="textNoShape">
              <a:avLst/>
            </a:prstTxWarp>
          </a:bodyPr>
          <a:lstStyle>
            <a:lvl1pPr algn="r" eaLnBrk="0" hangingPunct="0">
              <a:defRPr sz="1200" b="0">
                <a:latin typeface="Arial" charset="0"/>
              </a:defRPr>
            </a:lvl1pPr>
          </a:lstStyle>
          <a:p>
            <a:pPr>
              <a:defRPr/>
            </a:pPr>
            <a:fld id="{4F6BA778-A11C-4053-99CC-68B1B46BF354}" type="slidenum">
              <a:rPr lang="en-US"/>
              <a:pPr>
                <a:defRPr/>
              </a:pPr>
              <a:t>‹#›</a:t>
            </a:fld>
            <a:endParaRPr lang="en-US"/>
          </a:p>
        </p:txBody>
      </p:sp>
    </p:spTree>
    <p:extLst>
      <p:ext uri="{BB962C8B-B14F-4D97-AF65-F5344CB8AC3E}">
        <p14:creationId xmlns:p14="http://schemas.microsoft.com/office/powerpoint/2010/main" val="38365280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fld id="{1EAB800F-767F-4437-84CB-61F2CECA914B}" type="slidenum">
              <a:rPr lang="en-US" sz="1200" b="0" smtClean="0"/>
              <a:pPr/>
              <a:t>1</a:t>
            </a:fld>
            <a:endParaRPr lang="en-US" sz="1200" b="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All projects over £100,000 are broken into two phases – a development phase and a delivery phase. This is one of the areas that applicants struggle with the most. HLF will provide funding for both phases, and after completing the development activities the grantee needs to submit a new application for the delivery phase that shows us what they have done during development. Development activities include creating an Activity Plan and a Management and Maintenance Plan, undertaking any specialist investigations such as a geophysical or ecological survey, commissioning their lead professional adviser to prepare a full specification and tender package and going to tender for the repair works, obtaining faculty permission for the works, and preparing more detailed costs and a timetable for their delivery phase. In the delivery phase, where the bulk of the grant will be spent, they will undertake all the things they have planned in the delivery phase – the repairs, the activities, and any new building works. </a:t>
            </a:r>
          </a:p>
        </p:txBody>
      </p:sp>
      <p:sp>
        <p:nvSpPr>
          <p:cNvPr id="307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fld id="{D05438C8-F05C-4EAD-AC74-3C5898BD4A66}" type="slidenum">
              <a:rPr lang="en-US" altLang="en-US" sz="1200" b="0" smtClean="0"/>
              <a:pPr/>
              <a:t>10</a:t>
            </a:fld>
            <a:endParaRPr lang="en-US" altLang="en-US" sz="1200" b="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Grants under £100,000</a:t>
            </a:r>
          </a:p>
          <a:p>
            <a:pPr eaLnBrk="1" hangingPunct="1"/>
            <a:endParaRPr lang="en-GB" smtClean="0"/>
          </a:p>
          <a:p>
            <a:pPr eaLnBrk="1" hangingPunct="1"/>
            <a:r>
              <a:rPr lang="en-GB" smtClean="0"/>
              <a:t>Special mention for YR targeted programme</a:t>
            </a:r>
          </a:p>
          <a:p>
            <a:pPr eaLnBrk="1" hangingPunct="1"/>
            <a:endParaRPr lang="en-GB" smtClean="0"/>
          </a:p>
          <a:p>
            <a:endParaRPr lang="en-GB" smtClean="0"/>
          </a:p>
        </p:txBody>
      </p:sp>
      <p:sp>
        <p:nvSpPr>
          <p:cNvPr id="317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fld id="{112891F4-3D31-4568-816F-6AEBCBADCA55}" type="slidenum">
              <a:rPr lang="en-US" sz="1200" b="0" smtClean="0"/>
              <a:pPr/>
              <a:t>11</a:t>
            </a:fld>
            <a:endParaRPr lang="en-US" sz="1200" b="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t>HG-11-06880</a:t>
            </a:r>
          </a:p>
          <a:p>
            <a:endParaRPr lang="en-GB" dirty="0" smtClean="0"/>
          </a:p>
          <a:p>
            <a:r>
              <a:rPr lang="en-GB" dirty="0" smtClean="0"/>
              <a:t>RSPB is currently in delivery for a phase 2 project to eradicate rats from the islands of St Agnes and </a:t>
            </a:r>
            <a:r>
              <a:rPr lang="en-GB" dirty="0" err="1" smtClean="0"/>
              <a:t>Gugh</a:t>
            </a:r>
            <a:r>
              <a:rPr lang="en-GB" dirty="0" smtClean="0"/>
              <a:t>.  This information relates to phase 1 which has now been completed</a:t>
            </a:r>
          </a:p>
          <a:p>
            <a:endParaRPr lang="en-GB" dirty="0" smtClean="0"/>
          </a:p>
          <a:p>
            <a:r>
              <a:rPr lang="en-GB" dirty="0" smtClean="0"/>
              <a:t>The isles of Scilly is the richest seabird colony in England.</a:t>
            </a:r>
          </a:p>
          <a:p>
            <a:r>
              <a:rPr lang="en-GB" dirty="0" smtClean="0"/>
              <a:t>Target species: </a:t>
            </a:r>
            <a:r>
              <a:rPr lang="en-GB" dirty="0" err="1" smtClean="0"/>
              <a:t>manx</a:t>
            </a:r>
            <a:r>
              <a:rPr lang="en-GB" dirty="0" smtClean="0"/>
              <a:t> shearwater and </a:t>
            </a:r>
            <a:r>
              <a:rPr lang="en-GB" dirty="0" err="1" smtClean="0"/>
              <a:t>european</a:t>
            </a:r>
            <a:r>
              <a:rPr lang="en-GB" dirty="0" smtClean="0"/>
              <a:t> storm petrel</a:t>
            </a:r>
          </a:p>
          <a:p>
            <a:endParaRPr lang="en-GB" dirty="0" smtClean="0"/>
          </a:p>
          <a:p>
            <a:r>
              <a:rPr lang="en-GB" dirty="0" smtClean="0"/>
              <a:t>Activity includes :</a:t>
            </a:r>
          </a:p>
          <a:p>
            <a:r>
              <a:rPr lang="en-GB" dirty="0" smtClean="0"/>
              <a:t>trips to the islands to observe the birds, monitoring </a:t>
            </a:r>
            <a:r>
              <a:rPr lang="en-GB" dirty="0" err="1" smtClean="0"/>
              <a:t>etc</a:t>
            </a:r>
            <a:r>
              <a:rPr lang="en-GB" dirty="0" smtClean="0"/>
              <a:t> and a teachers pack</a:t>
            </a:r>
          </a:p>
          <a:p>
            <a:r>
              <a:rPr lang="en-GB" dirty="0" smtClean="0"/>
              <a:t>Skype sessions with other remote islands in Scotland and across the world.</a:t>
            </a:r>
          </a:p>
          <a:p>
            <a:r>
              <a:rPr lang="en-GB" dirty="0" smtClean="0"/>
              <a:t>Evening guided walks</a:t>
            </a:r>
          </a:p>
          <a:p>
            <a:r>
              <a:rPr lang="en-GB" dirty="0" smtClean="0"/>
              <a:t>2 boat trips a year focussed on bird life</a:t>
            </a:r>
          </a:p>
          <a:p>
            <a:r>
              <a:rPr lang="en-GB" dirty="0" smtClean="0"/>
              <a:t>Project website</a:t>
            </a:r>
          </a:p>
          <a:p>
            <a:r>
              <a:rPr lang="en-GB" dirty="0" smtClean="0"/>
              <a:t>Volunteers trained in seabird and rat surveying and monitoring.</a:t>
            </a:r>
          </a:p>
          <a:p>
            <a:r>
              <a:rPr lang="en-GB" dirty="0" smtClean="0"/>
              <a:t>Leaflets</a:t>
            </a:r>
          </a:p>
          <a:p>
            <a:r>
              <a:rPr lang="en-GB" dirty="0" smtClean="0"/>
              <a:t>Talks to 50 students</a:t>
            </a:r>
          </a:p>
          <a:p>
            <a:r>
              <a:rPr lang="en-GB" dirty="0" smtClean="0"/>
              <a:t>Working with the community with a young persons group and local residents meeting</a:t>
            </a:r>
          </a:p>
          <a:p>
            <a:endParaRPr lang="en-GB" dirty="0" smtClean="0"/>
          </a:p>
          <a:p>
            <a:r>
              <a:rPr lang="en-GB" dirty="0" smtClean="0"/>
              <a:t>Point out: risk with development phase</a:t>
            </a:r>
          </a:p>
          <a:p>
            <a:r>
              <a:rPr lang="en-GB" dirty="0" smtClean="0"/>
              <a:t>Picture is a link to video</a:t>
            </a:r>
          </a:p>
          <a:p>
            <a:endParaRPr lang="en-GB" dirty="0" smtClean="0"/>
          </a:p>
        </p:txBody>
      </p:sp>
      <p:sp>
        <p:nvSpPr>
          <p:cNvPr id="337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fld id="{9D164DE5-3537-4248-8215-6CDE4CE7A656}" type="slidenum">
              <a:rPr lang="en-US" sz="1200" b="0" smtClean="0"/>
              <a:pPr/>
              <a:t>13</a:t>
            </a:fld>
            <a:endParaRPr lang="en-US" sz="1200" b="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tx1"/>
                </a:solidFill>
                <a:latin typeface="Arial" charset="0"/>
                <a:ea typeface="ＭＳ Ｐゴシック" pitchFamily="34" charset="-128"/>
              </a:defRPr>
            </a:lvl1pPr>
            <a:lvl2pPr marL="742950" indent="-285750" defTabSz="915988" eaLnBrk="0" hangingPunct="0">
              <a:defRPr sz="2400" b="1">
                <a:solidFill>
                  <a:schemeClr val="tx1"/>
                </a:solidFill>
                <a:latin typeface="Arial" charset="0"/>
                <a:ea typeface="ＭＳ Ｐゴシック" pitchFamily="34" charset="-128"/>
              </a:defRPr>
            </a:lvl2pPr>
            <a:lvl3pPr marL="1143000" indent="-228600" defTabSz="915988" eaLnBrk="0" hangingPunct="0">
              <a:defRPr sz="2400" b="1">
                <a:solidFill>
                  <a:schemeClr val="tx1"/>
                </a:solidFill>
                <a:latin typeface="Arial" charset="0"/>
                <a:ea typeface="ＭＳ Ｐゴシック" pitchFamily="34" charset="-128"/>
              </a:defRPr>
            </a:lvl3pPr>
            <a:lvl4pPr marL="1600200" indent="-228600" defTabSz="915988" eaLnBrk="0" hangingPunct="0">
              <a:defRPr sz="2400" b="1">
                <a:solidFill>
                  <a:schemeClr val="tx1"/>
                </a:solidFill>
                <a:latin typeface="Arial" charset="0"/>
                <a:ea typeface="ＭＳ Ｐゴシック" pitchFamily="34" charset="-128"/>
              </a:defRPr>
            </a:lvl4pPr>
            <a:lvl5pPr marL="2057400" indent="-228600" defTabSz="915988" eaLnBrk="0" hangingPunct="0">
              <a:defRPr sz="2400" b="1">
                <a:solidFill>
                  <a:schemeClr val="tx1"/>
                </a:solidFill>
                <a:latin typeface="Arial" charset="0"/>
                <a:ea typeface="ＭＳ Ｐゴシック" pitchFamily="34" charset="-128"/>
              </a:defRPr>
            </a:lvl5pPr>
            <a:lvl6pPr marL="2514600" indent="-228600" defTabSz="915988"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defTabSz="915988"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defTabSz="915988"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defTabSz="915988" eaLnBrk="0" fontAlgn="base" hangingPunct="0">
              <a:spcBef>
                <a:spcPct val="0"/>
              </a:spcBef>
              <a:spcAft>
                <a:spcPct val="0"/>
              </a:spcAft>
              <a:defRPr sz="2400" b="1">
                <a:solidFill>
                  <a:schemeClr val="tx1"/>
                </a:solidFill>
                <a:latin typeface="Arial" charset="0"/>
                <a:ea typeface="ＭＳ Ｐゴシック" pitchFamily="34" charset="-128"/>
              </a:defRPr>
            </a:lvl9pPr>
          </a:lstStyle>
          <a:p>
            <a:fld id="{F5F9D7B5-133D-4F78-8DC8-3237996CC112}" type="slidenum">
              <a:rPr lang="en-US" sz="1200" b="0" smtClean="0"/>
              <a:pPr/>
              <a:t>15</a:t>
            </a:fld>
            <a:endParaRPr lang="en-US" sz="1200" b="0" smtClean="0"/>
          </a:p>
        </p:txBody>
      </p:sp>
      <p:sp>
        <p:nvSpPr>
          <p:cNvPr id="34819" name="Rectangle 7"/>
          <p:cNvSpPr txBox="1">
            <a:spLocks noGrp="1" noChangeArrowheads="1"/>
          </p:cNvSpPr>
          <p:nvPr/>
        </p:nvSpPr>
        <p:spPr bwMode="auto">
          <a:xfrm>
            <a:off x="3776663" y="9429750"/>
            <a:ext cx="28860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39" tIns="45918" rIns="91839" bIns="45918" anchor="b"/>
          <a:lstStyle>
            <a:lvl1pPr defTabSz="919163" eaLnBrk="0" hangingPunct="0">
              <a:defRPr sz="2400" b="1">
                <a:solidFill>
                  <a:schemeClr val="tx1"/>
                </a:solidFill>
                <a:latin typeface="Arial" charset="0"/>
                <a:ea typeface="ＭＳ Ｐゴシック" pitchFamily="34" charset="-128"/>
              </a:defRPr>
            </a:lvl1pPr>
            <a:lvl2pPr marL="742950" indent="-285750" defTabSz="919163" eaLnBrk="0" hangingPunct="0">
              <a:defRPr sz="2400" b="1">
                <a:solidFill>
                  <a:schemeClr val="tx1"/>
                </a:solidFill>
                <a:latin typeface="Arial" charset="0"/>
                <a:ea typeface="ＭＳ Ｐゴシック" pitchFamily="34" charset="-128"/>
              </a:defRPr>
            </a:lvl2pPr>
            <a:lvl3pPr marL="1143000" indent="-228600" defTabSz="919163" eaLnBrk="0" hangingPunct="0">
              <a:defRPr sz="2400" b="1">
                <a:solidFill>
                  <a:schemeClr val="tx1"/>
                </a:solidFill>
                <a:latin typeface="Arial" charset="0"/>
                <a:ea typeface="ＭＳ Ｐゴシック" pitchFamily="34" charset="-128"/>
              </a:defRPr>
            </a:lvl3pPr>
            <a:lvl4pPr marL="1600200" indent="-228600" defTabSz="919163" eaLnBrk="0" hangingPunct="0">
              <a:defRPr sz="2400" b="1">
                <a:solidFill>
                  <a:schemeClr val="tx1"/>
                </a:solidFill>
                <a:latin typeface="Arial" charset="0"/>
                <a:ea typeface="ＭＳ Ｐゴシック" pitchFamily="34" charset="-128"/>
              </a:defRPr>
            </a:lvl4pPr>
            <a:lvl5pPr marL="2057400" indent="-228600" defTabSz="919163" eaLnBrk="0" hangingPunct="0">
              <a:defRPr sz="2400" b="1">
                <a:solidFill>
                  <a:schemeClr val="tx1"/>
                </a:solidFill>
                <a:latin typeface="Arial" charset="0"/>
                <a:ea typeface="ＭＳ Ｐゴシック" pitchFamily="34" charset="-128"/>
              </a:defRPr>
            </a:lvl5pPr>
            <a:lvl6pPr marL="2514600" indent="-228600" defTabSz="919163"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defTabSz="919163"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defTabSz="919163"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defTabSz="919163"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eaLnBrk="1" hangingPunct="1"/>
            <a:fld id="{BABDC55E-0F8C-4B87-BA0A-17970BB21AEA}" type="slidenum">
              <a:rPr lang="en-US" sz="1200" b="0"/>
              <a:pPr algn="r" eaLnBrk="1" hangingPunct="1"/>
              <a:t>15</a:t>
            </a:fld>
            <a:endParaRPr lang="en-US" sz="1200" b="0"/>
          </a:p>
        </p:txBody>
      </p:sp>
      <p:sp>
        <p:nvSpPr>
          <p:cNvPr id="34820" name="Rectangle 7"/>
          <p:cNvSpPr txBox="1">
            <a:spLocks noGrp="1" noChangeArrowheads="1"/>
          </p:cNvSpPr>
          <p:nvPr/>
        </p:nvSpPr>
        <p:spPr bwMode="auto">
          <a:xfrm>
            <a:off x="3776663" y="9429750"/>
            <a:ext cx="28860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39" tIns="45918" rIns="91839" bIns="45918" anchor="b"/>
          <a:lstStyle>
            <a:lvl1pPr defTabSz="919163" eaLnBrk="0" hangingPunct="0">
              <a:defRPr sz="2400" b="1">
                <a:solidFill>
                  <a:schemeClr val="tx1"/>
                </a:solidFill>
                <a:latin typeface="Arial" charset="0"/>
                <a:ea typeface="ＭＳ Ｐゴシック" pitchFamily="34" charset="-128"/>
              </a:defRPr>
            </a:lvl1pPr>
            <a:lvl2pPr marL="742950" indent="-285750" defTabSz="919163" eaLnBrk="0" hangingPunct="0">
              <a:defRPr sz="2400" b="1">
                <a:solidFill>
                  <a:schemeClr val="tx1"/>
                </a:solidFill>
                <a:latin typeface="Arial" charset="0"/>
                <a:ea typeface="ＭＳ Ｐゴシック" pitchFamily="34" charset="-128"/>
              </a:defRPr>
            </a:lvl2pPr>
            <a:lvl3pPr marL="1143000" indent="-228600" defTabSz="919163" eaLnBrk="0" hangingPunct="0">
              <a:defRPr sz="2400" b="1">
                <a:solidFill>
                  <a:schemeClr val="tx1"/>
                </a:solidFill>
                <a:latin typeface="Arial" charset="0"/>
                <a:ea typeface="ＭＳ Ｐゴシック" pitchFamily="34" charset="-128"/>
              </a:defRPr>
            </a:lvl3pPr>
            <a:lvl4pPr marL="1600200" indent="-228600" defTabSz="919163" eaLnBrk="0" hangingPunct="0">
              <a:defRPr sz="2400" b="1">
                <a:solidFill>
                  <a:schemeClr val="tx1"/>
                </a:solidFill>
                <a:latin typeface="Arial" charset="0"/>
                <a:ea typeface="ＭＳ Ｐゴシック" pitchFamily="34" charset="-128"/>
              </a:defRPr>
            </a:lvl4pPr>
            <a:lvl5pPr marL="2057400" indent="-228600" defTabSz="919163" eaLnBrk="0" hangingPunct="0">
              <a:defRPr sz="2400" b="1">
                <a:solidFill>
                  <a:schemeClr val="tx1"/>
                </a:solidFill>
                <a:latin typeface="Arial" charset="0"/>
                <a:ea typeface="ＭＳ Ｐゴシック" pitchFamily="34" charset="-128"/>
              </a:defRPr>
            </a:lvl5pPr>
            <a:lvl6pPr marL="2514600" indent="-228600" defTabSz="919163"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defTabSz="919163"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defTabSz="919163"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defTabSz="919163"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eaLnBrk="1" hangingPunct="1"/>
            <a:fld id="{6E3864E7-4080-442C-B29B-1F1E81526E6F}" type="slidenum">
              <a:rPr lang="en-US" sz="1200" b="0"/>
              <a:pPr algn="r" eaLnBrk="1" hangingPunct="1"/>
              <a:t>15</a:t>
            </a:fld>
            <a:endParaRPr lang="en-US" sz="1200" b="0"/>
          </a:p>
        </p:txBody>
      </p:sp>
      <p:sp>
        <p:nvSpPr>
          <p:cNvPr id="34821" name="Rectangle 2"/>
          <p:cNvSpPr>
            <a:spLocks noGrp="1" noRot="1" noChangeAspect="1" noChangeArrowheads="1" noTextEdit="1"/>
          </p:cNvSpPr>
          <p:nvPr>
            <p:ph type="sldImg"/>
          </p:nvPr>
        </p:nvSpPr>
        <p:spPr>
          <a:xfrm>
            <a:off x="850900" y="744538"/>
            <a:ext cx="4962525" cy="3722687"/>
          </a:xfrm>
          <a:ln/>
        </p:spPr>
      </p:sp>
      <p:sp>
        <p:nvSpPr>
          <p:cNvPr id="34822" name="Rectangle 3"/>
          <p:cNvSpPr>
            <a:spLocks noGrp="1" noChangeArrowheads="1"/>
          </p:cNvSpPr>
          <p:nvPr>
            <p:ph type="body" idx="1"/>
          </p:nvPr>
        </p:nvSpPr>
        <p:spPr>
          <a:xfrm>
            <a:off x="889000" y="4714875"/>
            <a:ext cx="4884738"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39" tIns="45918" rIns="91839" bIns="45918"/>
          <a:lstStyle/>
          <a:p>
            <a:pPr eaLnBrk="1" hangingPunct="1"/>
            <a:r>
              <a:rPr lang="en-GB" smtClean="0"/>
              <a:t>There is no doubt we are all facing challenges but I hope the ideas and proposals I have outlined will give you food for thought about how we might be able help to tackle some of these key challenges. </a:t>
            </a:r>
          </a:p>
          <a:p>
            <a:pPr eaLnBrk="1" hangingPunct="1"/>
            <a:endParaRPr lang="en-GB" smtClean="0"/>
          </a:p>
          <a:p>
            <a:pPr eaLnBrk="1" hangingPunct="1"/>
            <a:r>
              <a:rPr lang="en-GB" smtClean="0"/>
              <a:t>We know that HLF funding can and does make a difference.  The trick is to make sure we are able to make the maximum difference by supporting the very best projects that achieve the very best outcomes.</a:t>
            </a:r>
          </a:p>
          <a:p>
            <a:pPr eaLnBrk="1" hangingPunct="1"/>
            <a:endParaRPr lang="en-GB" smtClean="0"/>
          </a:p>
          <a:p>
            <a:pPr eaLnBrk="1" hangingPunct="1"/>
            <a:r>
              <a:rPr lang="en-GB" smtClean="0"/>
              <a:t>This is your chance to help shape our plans for the future.  </a:t>
            </a:r>
          </a:p>
          <a:p>
            <a:pPr eaLnBrk="1" hangingPunct="1"/>
            <a:endParaRPr lang="en-GB" smtClean="0"/>
          </a:p>
          <a:p>
            <a:pPr eaLnBrk="1" hangingPunct="1"/>
            <a:r>
              <a:rPr lang="en-GB" smtClean="0"/>
              <a:t>Please take time to visit our website at the address shown here and let us have your views.</a:t>
            </a:r>
          </a:p>
          <a:p>
            <a:pPr eaLnBrk="1" hangingPunct="1"/>
            <a:endParaRPr lang="en-GB" smtClean="0"/>
          </a:p>
          <a:p>
            <a:pPr eaLnBrk="1" hangingPunct="1"/>
            <a:endParaRPr lang="en-GB" smtClean="0"/>
          </a:p>
          <a:p>
            <a:pPr eaLnBrk="1" hangingPunct="1"/>
            <a:endParaRPr lang="en-GB" smtClean="0"/>
          </a:p>
          <a:p>
            <a:pPr eaLnBrk="1" hangingPunct="1"/>
            <a:r>
              <a:rPr lang="en-GB"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fld id="{45ADB871-F6EE-4136-9544-CF095A11FF5C}" type="slidenum">
              <a:rPr lang="en-US" altLang="en-US" sz="1200" b="0" smtClean="0"/>
              <a:pPr/>
              <a:t>2</a:t>
            </a:fld>
            <a:endParaRPr lang="en-US" altLang="en-US" sz="1200" b="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I’m sure that most of you have played the lottery and also heard about the lottery giving some of it’s money to good causes.  Heritage Lottery Fund is one of the organizations that give out that money (others are Sports Wales, Arts Council for Wales and BIG lottery).  Our focus is obviously on heritage projects. </a:t>
            </a:r>
          </a:p>
          <a:p>
            <a:pPr eaLnBrk="1" hangingPunct="1"/>
            <a:endParaRPr lang="en-US" altLang="en-US" smtClean="0"/>
          </a:p>
          <a:p>
            <a:pPr eaLnBrk="1" hangingPunct="1"/>
            <a:r>
              <a:rPr lang="en-US" altLang="en-US" smtClean="0"/>
              <a:t>Up until now, we have funded over 2400 projects across Wales with a total of over £340 million.</a:t>
            </a:r>
          </a:p>
          <a:p>
            <a:pPr eaLnBrk="1" hangingPunct="1"/>
            <a:endParaRPr lang="en-US" altLang="en-US" smtClean="0"/>
          </a:p>
          <a:p>
            <a:pPr eaLnBrk="1" hangingPunct="1"/>
            <a:r>
              <a:rPr lang="en-US" altLang="en-US" smtClean="0"/>
              <a:t>Many people think of HLF as funding buildings and artefacts but we are about much more than that – hopefully you’ll get a better idea about that today.</a:t>
            </a:r>
          </a:p>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fld id="{59ED20ED-9840-49F5-B55D-122ECA62A7DD}" type="slidenum">
              <a:rPr lang="en-US" sz="1200" b="0" smtClean="0"/>
              <a:pPr/>
              <a:t>3</a:t>
            </a:fld>
            <a:endParaRPr lang="en-US" sz="1200" b="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fld id="{0D754751-6E1A-43A7-BC32-0FB26CCE5B27}" type="slidenum">
              <a:rPr lang="en-US" sz="1200" b="0" smtClean="0"/>
              <a:pPr/>
              <a:t>4</a:t>
            </a:fld>
            <a:endParaRPr lang="en-US" sz="1200" b="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Natural heritage = green spaces, species diversity, habitats etc</a:t>
            </a:r>
          </a:p>
          <a:p>
            <a:pPr eaLnBrk="1" hangingPunct="1"/>
            <a:r>
              <a:rPr lang="en-GB" smtClean="0"/>
              <a:t>Since 1994, HLF has awarded around £400m to over 3,000 projects with a focus on the UK’s natural heritage.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When we talk about natural heritage we are referring to:</a:t>
            </a:r>
          </a:p>
          <a:p>
            <a:endParaRPr lang="en-GB" altLang="en-US" smtClean="0"/>
          </a:p>
          <a:p>
            <a:r>
              <a:rPr lang="en-GB" altLang="en-US" smtClean="0"/>
              <a:t>Habitat projects</a:t>
            </a:r>
          </a:p>
          <a:p>
            <a:endParaRPr lang="en-GB" altLang="en-US" smtClean="0"/>
          </a:p>
          <a:p>
            <a:r>
              <a:rPr lang="en-GB" altLang="en-US" smtClean="0"/>
              <a:t>We are keen that our investment in NH has the greatest impact in conserving and improving habitats that already exist so you may want to consider a project that enhances a number of existing habitats or that helps join-up existing habitats with new planting.  </a:t>
            </a:r>
          </a:p>
          <a:p>
            <a:endParaRPr lang="en-GB" altLang="en-US" smtClean="0"/>
          </a:p>
          <a:p>
            <a:r>
              <a:rPr lang="en-GB" altLang="en-US" smtClean="0"/>
              <a:t>Whilst we can fund the creation of new habitats, our greatest concern is to improve the quality and resilience of existing priority habitats by improving their quality and management, and by the creation of buffer strips, by making habitats bigger or by creating greater connection between other nearby habitats.</a:t>
            </a:r>
          </a:p>
          <a:p>
            <a:endParaRPr lang="en-GB" altLang="en-US" smtClean="0"/>
          </a:p>
          <a:p>
            <a:r>
              <a:rPr lang="en-GB" altLang="en-US" smtClean="0"/>
              <a:t>Species Project</a:t>
            </a:r>
          </a:p>
          <a:p>
            <a:endParaRPr lang="en-GB" altLang="en-US" smtClean="0"/>
          </a:p>
          <a:p>
            <a:r>
              <a:rPr lang="en-GB" altLang="en-US" smtClean="0"/>
              <a:t>There are certain species that are now so threatened and their future so fragile that they need individual positive intervention.  These are species likely to be identified as UKBAP priority species or in biodiversity strategies. Some have become particularly rare and vulnerable due to damage to their habitats, disturbance, intensification of agriculture or changes to our climate.</a:t>
            </a:r>
          </a:p>
          <a:p>
            <a:endParaRPr lang="en-GB" altLang="en-US" smtClean="0"/>
          </a:p>
          <a:p>
            <a:r>
              <a:rPr lang="en-GB" altLang="en-US" smtClean="0"/>
              <a:t>We usually see habitat enhancement rather than projects focussed on individual species (although these can be successful e.g. red squirrels, freshwater pearl mussel).  If a single species project is proposed it is a good idea to clearly explain why this approach has been taken.</a:t>
            </a:r>
          </a:p>
          <a:p>
            <a:endParaRPr lang="en-GB" altLang="en-US" smtClean="0"/>
          </a:p>
          <a:p>
            <a:r>
              <a:rPr lang="en-GB" altLang="en-US" smtClean="0"/>
              <a:t>Any project including the re-introduction of species to the UK always requires a robust environmental case to be made which will need to be supported by NRW.  The project will need to meet the guidelines extablished by IUCN/SSC Re-Introduction Specialist Group).  You will also need to ensure that there are suitable habitats to sustain the species in the long-term without causing adverse impacts on other species.</a:t>
            </a:r>
          </a:p>
          <a:p>
            <a:endParaRPr lang="en-GB" altLang="en-US" smtClean="0"/>
          </a:p>
          <a:p>
            <a:r>
              <a:rPr lang="en-GB" altLang="en-US" smtClean="0"/>
              <a:t>Geological and Earth projects</a:t>
            </a:r>
          </a:p>
          <a:p>
            <a:endParaRPr lang="en-GB" altLang="en-US" smtClean="0"/>
          </a:p>
          <a:p>
            <a:r>
              <a:rPr lang="en-GB" altLang="en-US" smtClean="0"/>
              <a:t>The UK is renowned for the diversity and historic significance of its geology.  The geodiversity this creates includes rocks, fossils, minerals, landforms, landscapes, geological processes and soils.  Geodiversity has had a strong influence on our heritage and our lives, for example geology has dictated where we build castles and towns, where we grow crops etc.</a:t>
            </a:r>
          </a:p>
          <a:p>
            <a:endParaRPr lang="en-GB" altLang="en-US" smtClean="0"/>
          </a:p>
          <a:p>
            <a:r>
              <a:rPr lang="en-GB" altLang="en-US" smtClean="0"/>
              <a:t>In our open grant programmes, you have the opportunity to convince us of the heritage importance, the risk and how your project addresses this risk</a:t>
            </a:r>
          </a:p>
          <a:p>
            <a:endParaRPr lang="en-GB" altLang="en-US" smtClean="0"/>
          </a:p>
          <a:p>
            <a:endParaRPr lang="en-GB" altLang="en-US" smtClean="0"/>
          </a:p>
          <a:p>
            <a:endParaRPr lang="en-GB" altLang="en-US" smtClean="0"/>
          </a:p>
          <a:p>
            <a:endParaRPr lang="en-GB" altLang="en-US" smtClean="0"/>
          </a:p>
          <a:p>
            <a:endParaRPr lang="en-GB" altLang="en-US" smtClean="0"/>
          </a:p>
          <a:p>
            <a:endParaRPr lang="en-GB" altLang="en-US" smtClean="0"/>
          </a:p>
        </p:txBody>
      </p:sp>
      <p:sp>
        <p:nvSpPr>
          <p:cNvPr id="245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fld id="{7B4E1157-22E8-4E88-8996-A25C1C5F6512}" type="slidenum">
              <a:rPr lang="en-US" altLang="en-US" sz="1200" b="0" smtClean="0"/>
              <a:pPr/>
              <a:t>5</a:t>
            </a:fld>
            <a:endParaRPr lang="en-US" altLang="en-US" sz="1200" b="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These are the specific outcomes that your project could achieve with our investment.</a:t>
            </a:r>
          </a:p>
          <a:p>
            <a:pPr eaLnBrk="1" hangingPunct="1"/>
            <a:endParaRPr lang="en-GB" altLang="en-US" smtClean="0"/>
          </a:p>
          <a:p>
            <a:pPr eaLnBrk="1" hangingPunct="1"/>
            <a:r>
              <a:rPr lang="en-GB" altLang="en-US" smtClean="0"/>
              <a:t>Different combinations can make a successful application; either by contributing a little towards a number of outcomes or contribute a lot towards a few outcomes, but remember it is the quality of the outcomes that we will consider</a:t>
            </a:r>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fld id="{41C785FA-325E-43B0-8665-2BC2FA6A43CF}" type="slidenum">
              <a:rPr lang="en-US" altLang="en-US" sz="1200" b="0" smtClean="0"/>
              <a:pPr/>
              <a:t>6</a:t>
            </a:fld>
            <a:endParaRPr lang="en-US" altLang="en-US" sz="1200" b="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Grants under £100,000</a:t>
            </a:r>
          </a:p>
          <a:p>
            <a:pPr eaLnBrk="1" hangingPunct="1"/>
            <a:endParaRPr lang="en-GB" smtClean="0"/>
          </a:p>
          <a:p>
            <a:pPr eaLnBrk="1" hangingPunct="1"/>
            <a:r>
              <a:rPr lang="en-GB" smtClean="0"/>
              <a:t>Special mention for YR targeted programme</a:t>
            </a:r>
          </a:p>
          <a:p>
            <a:pPr eaLnBrk="1" hangingPunct="1"/>
            <a:endParaRPr lang="en-GB" smtClean="0"/>
          </a:p>
          <a:p>
            <a:endParaRPr lang="en-GB" smtClean="0"/>
          </a:p>
        </p:txBody>
      </p:sp>
      <p:sp>
        <p:nvSpPr>
          <p:cNvPr id="266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fld id="{97C88C6B-162C-4BC0-BC71-1605EED20AC3}" type="slidenum">
              <a:rPr lang="en-US" sz="1200" b="0" smtClean="0"/>
              <a:pPr/>
              <a:t>7</a:t>
            </a:fld>
            <a:endParaRPr lang="en-US" sz="1200" b="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Grants under £100,000</a:t>
            </a:r>
          </a:p>
          <a:p>
            <a:pPr eaLnBrk="1" hangingPunct="1"/>
            <a:endParaRPr lang="en-GB" smtClean="0"/>
          </a:p>
          <a:p>
            <a:pPr eaLnBrk="1" hangingPunct="1"/>
            <a:r>
              <a:rPr lang="en-GB" smtClean="0"/>
              <a:t>Special mention for YR targeted programme</a:t>
            </a:r>
          </a:p>
          <a:p>
            <a:pPr eaLnBrk="1" hangingPunct="1"/>
            <a:endParaRPr lang="en-GB" smtClean="0"/>
          </a:p>
          <a:p>
            <a:endParaRPr lang="en-GB" smtClean="0"/>
          </a:p>
        </p:txBody>
      </p:sp>
      <p:sp>
        <p:nvSpPr>
          <p:cNvPr id="286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fld id="{65468E21-E7A5-469F-8189-435DB445758C}" type="slidenum">
              <a:rPr lang="en-US" sz="1200" b="0" smtClean="0"/>
              <a:pPr/>
              <a:t>8</a:t>
            </a:fld>
            <a:endParaRPr lang="en-US" sz="1200" b="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All projects over £100,000 are broken into two phases – a development phase and a delivery phase. This is one of the areas that applicants struggle with the most. HLF will provide funding for both phases, and after completing the development activities the grantee needs to submit a new application for the delivery phase that shows us what they have done during development. Development activities include creating an Activity Plan and a Management and Maintenance Plan, undertaking any specialist investigations such as a geophysical or ecological survey, commissioning their lead professional adviser to prepare a full specification and tender package and going to tender for the repair works, obtaining faculty permission for the works, and preparing more detailed costs and a timetable for their delivery phase. In the delivery phase, where the bulk of the grant will be spent, they will undertake all the things they have planned in the delivery phase – the repairs, the activities, and any new building works. </a:t>
            </a:r>
          </a:p>
        </p:txBody>
      </p:sp>
      <p:sp>
        <p:nvSpPr>
          <p:cNvPr id="307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fld id="{D05438C8-F05C-4EAD-AC74-3C5898BD4A66}" type="slidenum">
              <a:rPr lang="en-US" altLang="en-US" sz="1200" b="0" smtClean="0"/>
              <a:pPr/>
              <a:t>9</a:t>
            </a:fld>
            <a:endParaRPr lang="en-US" altLang="en-US" sz="1200" b="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ChangeArrowheads="1"/>
          </p:cNvSpPr>
          <p:nvPr userDrawn="1"/>
        </p:nvSpPr>
        <p:spPr bwMode="auto">
          <a:xfrm>
            <a:off x="0" y="0"/>
            <a:ext cx="9144000" cy="6858000"/>
          </a:xfrm>
          <a:prstGeom prst="rect">
            <a:avLst/>
          </a:prstGeom>
          <a:solidFill>
            <a:srgbClr val="0067B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GB"/>
          </a:p>
        </p:txBody>
      </p:sp>
      <p:sp>
        <p:nvSpPr>
          <p:cNvPr id="3" name="Rectangle 11"/>
          <p:cNvSpPr>
            <a:spLocks noChangeArrowheads="1"/>
          </p:cNvSpPr>
          <p:nvPr userDrawn="1"/>
        </p:nvSpPr>
        <p:spPr bwMode="auto">
          <a:xfrm>
            <a:off x="0" y="5562600"/>
            <a:ext cx="9144000" cy="1295400"/>
          </a:xfrm>
          <a:prstGeom prst="rect">
            <a:avLst/>
          </a:prstGeom>
          <a:solidFill>
            <a:srgbClr val="143D8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GB"/>
          </a:p>
        </p:txBody>
      </p:sp>
      <p:pic>
        <p:nvPicPr>
          <p:cNvPr id="4" name="Picture 13" descr="HLFDL_WHT [ONL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0" y="982663"/>
            <a:ext cx="6096000" cy="343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WELSH_L_AFF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79525" y="5791200"/>
            <a:ext cx="65849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772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8550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37137"/>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037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52675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800" y="1196975"/>
            <a:ext cx="7772400" cy="4114800"/>
          </a:xfrm>
        </p:spPr>
        <p:txBody>
          <a:bodyPr/>
          <a:lstStyle/>
          <a:p>
            <a:pPr lvl="0"/>
            <a:endParaRPr lang="en-GB" noProof="0"/>
          </a:p>
        </p:txBody>
      </p:sp>
    </p:spTree>
    <p:extLst>
      <p:ext uri="{BB962C8B-B14F-4D97-AF65-F5344CB8AC3E}">
        <p14:creationId xmlns:p14="http://schemas.microsoft.com/office/powerpoint/2010/main" val="2772068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34680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3020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1969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969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2299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62969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1267298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6085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0600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79885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7B1"/>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0" y="0"/>
            <a:ext cx="9144000" cy="6858000"/>
          </a:xfrm>
          <a:prstGeom prst="rect">
            <a:avLst/>
          </a:prstGeom>
          <a:solidFill>
            <a:srgbClr val="0067B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GB"/>
          </a:p>
        </p:txBody>
      </p:sp>
      <p:sp>
        <p:nvSpPr>
          <p:cNvPr id="1027" name="Rectangle 3"/>
          <p:cNvSpPr>
            <a:spLocks noGrp="1" noChangeArrowheads="1"/>
          </p:cNvSpPr>
          <p:nvPr>
            <p:ph type="body" idx="1"/>
          </p:nvPr>
        </p:nvSpPr>
        <p:spPr bwMode="auto">
          <a:xfrm>
            <a:off x="685800" y="11969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14" descr="HLFDL_WHT [ONLY]"/>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239000" y="5722938"/>
            <a:ext cx="1676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7"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Lst>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Arial" charset="0"/>
          <a:ea typeface="ＭＳ Ｐゴシック" pitchFamily="34" charset="-128"/>
        </a:defRPr>
      </a:lvl2pPr>
      <a:lvl3pPr algn="l" rtl="0" eaLnBrk="0" fontAlgn="base" hangingPunct="0">
        <a:spcBef>
          <a:spcPct val="0"/>
        </a:spcBef>
        <a:spcAft>
          <a:spcPct val="0"/>
        </a:spcAft>
        <a:defRPr sz="2800">
          <a:solidFill>
            <a:schemeClr val="bg1"/>
          </a:solidFill>
          <a:latin typeface="Arial" charset="0"/>
          <a:ea typeface="ＭＳ Ｐゴシック" pitchFamily="34" charset="-128"/>
        </a:defRPr>
      </a:lvl3pPr>
      <a:lvl4pPr algn="l" rtl="0" eaLnBrk="0" fontAlgn="base" hangingPunct="0">
        <a:spcBef>
          <a:spcPct val="0"/>
        </a:spcBef>
        <a:spcAft>
          <a:spcPct val="0"/>
        </a:spcAft>
        <a:defRPr sz="2800">
          <a:solidFill>
            <a:schemeClr val="bg1"/>
          </a:solidFill>
          <a:latin typeface="Arial" charset="0"/>
          <a:ea typeface="ＭＳ Ｐゴシック" pitchFamily="34" charset="-128"/>
        </a:defRPr>
      </a:lvl4pPr>
      <a:lvl5pPr algn="l" rtl="0" eaLnBrk="0" fontAlgn="base" hangingPunct="0">
        <a:spcBef>
          <a:spcPct val="0"/>
        </a:spcBef>
        <a:spcAft>
          <a:spcPct val="0"/>
        </a:spcAft>
        <a:defRPr sz="2800">
          <a:solidFill>
            <a:schemeClr val="bg1"/>
          </a:solidFill>
          <a:latin typeface="Arial" charset="0"/>
          <a:ea typeface="ＭＳ Ｐゴシック" pitchFamily="34" charset="-128"/>
        </a:defRPr>
      </a:lvl5pPr>
      <a:lvl6pPr marL="457200" algn="l" rtl="0" fontAlgn="base">
        <a:spcBef>
          <a:spcPct val="0"/>
        </a:spcBef>
        <a:spcAft>
          <a:spcPct val="0"/>
        </a:spcAft>
        <a:defRPr sz="2800">
          <a:solidFill>
            <a:schemeClr val="bg1"/>
          </a:solidFill>
          <a:latin typeface="Arial" charset="0"/>
          <a:ea typeface="ＭＳ Ｐゴシック" pitchFamily="34" charset="-128"/>
        </a:defRPr>
      </a:lvl6pPr>
      <a:lvl7pPr marL="914400" algn="l" rtl="0" fontAlgn="base">
        <a:spcBef>
          <a:spcPct val="0"/>
        </a:spcBef>
        <a:spcAft>
          <a:spcPct val="0"/>
        </a:spcAft>
        <a:defRPr sz="2800">
          <a:solidFill>
            <a:schemeClr val="bg1"/>
          </a:solidFill>
          <a:latin typeface="Arial" charset="0"/>
          <a:ea typeface="ＭＳ Ｐゴシック" pitchFamily="34" charset="-128"/>
        </a:defRPr>
      </a:lvl7pPr>
      <a:lvl8pPr marL="1371600" algn="l" rtl="0" fontAlgn="base">
        <a:spcBef>
          <a:spcPct val="0"/>
        </a:spcBef>
        <a:spcAft>
          <a:spcPct val="0"/>
        </a:spcAft>
        <a:defRPr sz="2800">
          <a:solidFill>
            <a:schemeClr val="bg1"/>
          </a:solidFill>
          <a:latin typeface="Arial" charset="0"/>
          <a:ea typeface="ＭＳ Ｐゴシック" pitchFamily="34" charset="-128"/>
        </a:defRPr>
      </a:lvl8pPr>
      <a:lvl9pPr marL="1828800" algn="l" rtl="0" fontAlgn="base">
        <a:spcBef>
          <a:spcPct val="0"/>
        </a:spcBef>
        <a:spcAft>
          <a:spcPct val="0"/>
        </a:spcAft>
        <a:defRPr sz="2800">
          <a:solidFill>
            <a:schemeClr val="bg1"/>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ea typeface="+mn-ea"/>
        </a:defRPr>
      </a:lvl2pPr>
      <a:lvl3pPr marL="1143000" indent="-228600" algn="l" rtl="0" eaLnBrk="0" fontAlgn="base" hangingPunct="0">
        <a:spcBef>
          <a:spcPct val="20000"/>
        </a:spcBef>
        <a:spcAft>
          <a:spcPct val="0"/>
        </a:spcAft>
        <a:buChar char="•"/>
        <a:defRPr sz="20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hyperlink" Target="https://www.youtube.com/watch?v=rTikeqMOAVA" TargetMode="Externa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4"/>
          <p:cNvSpPr>
            <a:spLocks noChangeArrowheads="1"/>
          </p:cNvSpPr>
          <p:nvPr/>
        </p:nvSpPr>
        <p:spPr bwMode="auto">
          <a:xfrm>
            <a:off x="1952625" y="4302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314" name="Straight Connector 4"/>
          <p:cNvCxnSpPr>
            <a:cxnSpLocks noChangeShapeType="1"/>
          </p:cNvCxnSpPr>
          <p:nvPr/>
        </p:nvCxnSpPr>
        <p:spPr bwMode="auto">
          <a:xfrm>
            <a:off x="4665663" y="476672"/>
            <a:ext cx="36512" cy="4897437"/>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sp>
        <p:nvSpPr>
          <p:cNvPr id="13315" name="Title 1"/>
          <p:cNvSpPr txBox="1">
            <a:spLocks/>
          </p:cNvSpPr>
          <p:nvPr/>
        </p:nvSpPr>
        <p:spPr bwMode="auto">
          <a:xfrm>
            <a:off x="946292" y="620688"/>
            <a:ext cx="3203575"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ctr" eaLnBrk="1" hangingPunct="1"/>
            <a:r>
              <a:rPr lang="cy-GB" altLang="en-US" sz="2200" dirty="0" smtClean="0">
                <a:solidFill>
                  <a:srgbClr val="FFFF66"/>
                </a:solidFill>
              </a:rPr>
              <a:t>Cyflawni</a:t>
            </a:r>
            <a:endParaRPr lang="cy-GB" altLang="en-US" sz="2200" dirty="0">
              <a:solidFill>
                <a:srgbClr val="FFFF66"/>
              </a:solidFill>
            </a:endParaRPr>
          </a:p>
        </p:txBody>
      </p:sp>
      <p:sp>
        <p:nvSpPr>
          <p:cNvPr id="13316" name="Title 1"/>
          <p:cNvSpPr txBox="1">
            <a:spLocks/>
          </p:cNvSpPr>
          <p:nvPr/>
        </p:nvSpPr>
        <p:spPr bwMode="auto">
          <a:xfrm>
            <a:off x="4612481" y="546944"/>
            <a:ext cx="3203575"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ctr" eaLnBrk="1" hangingPunct="1"/>
            <a:r>
              <a:rPr lang="en-GB" altLang="en-US" sz="2200" dirty="0">
                <a:solidFill>
                  <a:schemeClr val="bg1"/>
                </a:solidFill>
              </a:rPr>
              <a:t>Delivery</a:t>
            </a:r>
          </a:p>
        </p:txBody>
      </p:sp>
      <p:cxnSp>
        <p:nvCxnSpPr>
          <p:cNvPr id="13317" name="Straight Connector 10"/>
          <p:cNvCxnSpPr>
            <a:cxnSpLocks noChangeShapeType="1"/>
          </p:cNvCxnSpPr>
          <p:nvPr/>
        </p:nvCxnSpPr>
        <p:spPr bwMode="auto">
          <a:xfrm flipH="1">
            <a:off x="946292" y="1160884"/>
            <a:ext cx="7272337" cy="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sp>
        <p:nvSpPr>
          <p:cNvPr id="13319" name="TextBox 23"/>
          <p:cNvSpPr txBox="1">
            <a:spLocks noChangeArrowheads="1"/>
          </p:cNvSpPr>
          <p:nvPr/>
        </p:nvSpPr>
        <p:spPr bwMode="auto">
          <a:xfrm>
            <a:off x="4665663" y="1512595"/>
            <a:ext cx="4378325" cy="189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eaLnBrk="1" hangingPunct="1">
              <a:lnSpc>
                <a:spcPct val="150000"/>
              </a:lnSpc>
              <a:buFontTx/>
              <a:buChar char="•"/>
            </a:pPr>
            <a:r>
              <a:rPr lang="en-GB" altLang="en-US" sz="1600" b="0" dirty="0">
                <a:solidFill>
                  <a:schemeClr val="bg1"/>
                </a:solidFill>
              </a:rPr>
              <a:t>Undertake repair /new capital works </a:t>
            </a:r>
          </a:p>
          <a:p>
            <a:pPr eaLnBrk="1" hangingPunct="1">
              <a:lnSpc>
                <a:spcPct val="150000"/>
              </a:lnSpc>
              <a:buFontTx/>
              <a:buChar char="•"/>
            </a:pPr>
            <a:r>
              <a:rPr lang="en-GB" altLang="en-US" sz="1600" b="0" dirty="0">
                <a:solidFill>
                  <a:schemeClr val="bg1"/>
                </a:solidFill>
              </a:rPr>
              <a:t>Habitat management work</a:t>
            </a:r>
          </a:p>
          <a:p>
            <a:pPr eaLnBrk="1" hangingPunct="1">
              <a:lnSpc>
                <a:spcPct val="150000"/>
              </a:lnSpc>
              <a:buFontTx/>
              <a:buChar char="•"/>
            </a:pPr>
            <a:r>
              <a:rPr lang="en-GB" altLang="en-US" sz="1600" b="0" dirty="0">
                <a:solidFill>
                  <a:schemeClr val="bg1"/>
                </a:solidFill>
              </a:rPr>
              <a:t>Undertake activities to achieve the </a:t>
            </a:r>
            <a:r>
              <a:rPr lang="en-GB" altLang="en-US" sz="1600" dirty="0">
                <a:solidFill>
                  <a:schemeClr val="bg1"/>
                </a:solidFill>
              </a:rPr>
              <a:t>People</a:t>
            </a:r>
            <a:r>
              <a:rPr lang="en-GB" altLang="en-US" sz="1600" b="0" dirty="0">
                <a:solidFill>
                  <a:schemeClr val="bg1"/>
                </a:solidFill>
              </a:rPr>
              <a:t> and  </a:t>
            </a:r>
            <a:r>
              <a:rPr lang="en-GB" altLang="en-US" sz="1600" dirty="0">
                <a:solidFill>
                  <a:schemeClr val="bg1"/>
                </a:solidFill>
              </a:rPr>
              <a:t>Communities</a:t>
            </a:r>
            <a:r>
              <a:rPr lang="en-GB" altLang="en-US" sz="1600" b="0" dirty="0">
                <a:solidFill>
                  <a:schemeClr val="bg1"/>
                </a:solidFill>
              </a:rPr>
              <a:t> outcome</a:t>
            </a:r>
          </a:p>
          <a:p>
            <a:pPr eaLnBrk="1" hangingPunct="1">
              <a:lnSpc>
                <a:spcPct val="150000"/>
              </a:lnSpc>
              <a:buFontTx/>
              <a:buChar char="•"/>
            </a:pPr>
            <a:r>
              <a:rPr lang="en-GB" altLang="en-US" sz="1600" b="0" dirty="0">
                <a:solidFill>
                  <a:schemeClr val="bg1"/>
                </a:solidFill>
              </a:rPr>
              <a:t>Evaluate the project</a:t>
            </a:r>
          </a:p>
        </p:txBody>
      </p:sp>
      <p:sp>
        <p:nvSpPr>
          <p:cNvPr id="9" name="TextBox 23"/>
          <p:cNvSpPr txBox="1">
            <a:spLocks noChangeArrowheads="1"/>
          </p:cNvSpPr>
          <p:nvPr/>
        </p:nvSpPr>
        <p:spPr bwMode="auto">
          <a:xfrm>
            <a:off x="291576" y="1496493"/>
            <a:ext cx="4378325" cy="189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eaLnBrk="1" hangingPunct="1">
              <a:lnSpc>
                <a:spcPct val="150000"/>
              </a:lnSpc>
              <a:buFontTx/>
              <a:buChar char="•"/>
            </a:pPr>
            <a:r>
              <a:rPr lang="cy-GB" altLang="en-US" sz="1600" b="0" dirty="0" smtClean="0">
                <a:solidFill>
                  <a:srgbClr val="FFFF66"/>
                </a:solidFill>
              </a:rPr>
              <a:t>Gwneud gwaith cyfalaf atgyweirio / newydd</a:t>
            </a:r>
          </a:p>
          <a:p>
            <a:pPr eaLnBrk="1" hangingPunct="1">
              <a:lnSpc>
                <a:spcPct val="150000"/>
              </a:lnSpc>
              <a:buFontTx/>
              <a:buChar char="•"/>
            </a:pPr>
            <a:r>
              <a:rPr lang="cy-GB" altLang="en-US" sz="1600" b="0" dirty="0" smtClean="0">
                <a:solidFill>
                  <a:srgbClr val="FFFF66"/>
                </a:solidFill>
              </a:rPr>
              <a:t>Gwaith rheoli cynefinoedd</a:t>
            </a:r>
          </a:p>
          <a:p>
            <a:pPr eaLnBrk="1" hangingPunct="1">
              <a:lnSpc>
                <a:spcPct val="150000"/>
              </a:lnSpc>
              <a:buFontTx/>
              <a:buChar char="•"/>
            </a:pPr>
            <a:r>
              <a:rPr lang="cy-GB" altLang="en-US" sz="1600" b="0" dirty="0" smtClean="0">
                <a:solidFill>
                  <a:srgbClr val="FFFF66"/>
                </a:solidFill>
              </a:rPr>
              <a:t>Gwneud gweithgareddau i fodloni’r canlyniadau </a:t>
            </a:r>
            <a:r>
              <a:rPr lang="cy-GB" altLang="en-US" sz="1600" dirty="0" smtClean="0">
                <a:solidFill>
                  <a:srgbClr val="FFFF66"/>
                </a:solidFill>
              </a:rPr>
              <a:t>Pobl</a:t>
            </a:r>
            <a:r>
              <a:rPr lang="cy-GB" altLang="en-US" sz="1600" b="0" dirty="0" smtClean="0">
                <a:solidFill>
                  <a:srgbClr val="FFFF66"/>
                </a:solidFill>
              </a:rPr>
              <a:t> a </a:t>
            </a:r>
            <a:r>
              <a:rPr lang="cy-GB" altLang="en-US" sz="1600" dirty="0" smtClean="0">
                <a:solidFill>
                  <a:srgbClr val="FFFF66"/>
                </a:solidFill>
              </a:rPr>
              <a:t>Chymunedau</a:t>
            </a:r>
          </a:p>
          <a:p>
            <a:pPr eaLnBrk="1" hangingPunct="1">
              <a:lnSpc>
                <a:spcPct val="150000"/>
              </a:lnSpc>
              <a:buFontTx/>
              <a:buChar char="•"/>
            </a:pPr>
            <a:r>
              <a:rPr lang="cy-GB" altLang="en-US" sz="1600" b="0" dirty="0" smtClean="0">
                <a:solidFill>
                  <a:srgbClr val="FFFF66"/>
                </a:solidFill>
              </a:rPr>
              <a:t>Gwerthuso’r prosiect</a:t>
            </a:r>
            <a:endParaRPr lang="cy-GB" altLang="en-US" sz="1600" b="0" dirty="0">
              <a:solidFill>
                <a:srgbClr val="FFFF66"/>
              </a:solidFill>
            </a:endParaRPr>
          </a:p>
        </p:txBody>
      </p:sp>
    </p:spTree>
    <p:extLst>
      <p:ext uri="{BB962C8B-B14F-4D97-AF65-F5344CB8AC3E}">
        <p14:creationId xmlns:p14="http://schemas.microsoft.com/office/powerpoint/2010/main" val="347276387"/>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323850" y="188913"/>
            <a:ext cx="8820150" cy="1439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b="1" dirty="0" err="1" smtClean="0">
                <a:solidFill>
                  <a:srgbClr val="FFFF66"/>
                </a:solidFill>
              </a:rPr>
              <a:t>Partneriaethau</a:t>
            </a:r>
            <a:r>
              <a:rPr lang="en-GB" b="1" dirty="0" smtClean="0">
                <a:solidFill>
                  <a:srgbClr val="FFFF66"/>
                </a:solidFill>
              </a:rPr>
              <a:t> </a:t>
            </a:r>
            <a:r>
              <a:rPr lang="en-GB" b="1" dirty="0" err="1" smtClean="0">
                <a:solidFill>
                  <a:srgbClr val="FFFF66"/>
                </a:solidFill>
              </a:rPr>
              <a:t>Tirwedd</a:t>
            </a:r>
            <a:r>
              <a:rPr lang="en-GB" b="1" dirty="0" smtClean="0">
                <a:solidFill>
                  <a:srgbClr val="FFFF66"/>
                </a:solidFill>
              </a:rPr>
              <a:t> </a:t>
            </a:r>
            <a:r>
              <a:rPr lang="en-GB" b="1" dirty="0" smtClean="0"/>
              <a:t>/ </a:t>
            </a:r>
            <a:br>
              <a:rPr lang="en-GB" b="1" dirty="0" smtClean="0"/>
            </a:br>
            <a:r>
              <a:rPr lang="en-GB" b="1" dirty="0" smtClean="0"/>
              <a:t>Landscape Partnerships</a:t>
            </a:r>
            <a:br>
              <a:rPr lang="en-GB" b="1" dirty="0" smtClean="0"/>
            </a:br>
            <a:r>
              <a:rPr lang="en-GB" dirty="0" smtClean="0"/>
              <a:t>£100,000 -£3m          </a:t>
            </a:r>
            <a:r>
              <a:rPr lang="en-GB" sz="2000" i="1" dirty="0" smtClean="0"/>
              <a:t>Proses 2 </a:t>
            </a:r>
            <a:r>
              <a:rPr lang="en-GB" sz="2000" i="1" dirty="0" err="1" smtClean="0"/>
              <a:t>Rownd</a:t>
            </a:r>
            <a:r>
              <a:rPr lang="en-GB" sz="2000" i="1" dirty="0" smtClean="0"/>
              <a:t>  / 2  Round Process</a:t>
            </a:r>
            <a:endParaRPr lang="en-GB" sz="2600" dirty="0" smtClean="0"/>
          </a:p>
        </p:txBody>
      </p:sp>
      <p:sp>
        <p:nvSpPr>
          <p:cNvPr id="13315" name="Content Placeholder 2"/>
          <p:cNvSpPr>
            <a:spLocks noGrp="1"/>
          </p:cNvSpPr>
          <p:nvPr>
            <p:ph idx="1"/>
          </p:nvPr>
        </p:nvSpPr>
        <p:spPr>
          <a:xfrm>
            <a:off x="0" y="4279404"/>
            <a:ext cx="4211960" cy="1872208"/>
          </a:xfrm>
        </p:spPr>
        <p:txBody>
          <a:bodyPr/>
          <a:lstStyle/>
          <a:p>
            <a:pPr eaLnBrk="1" hangingPunct="1">
              <a:buFontTx/>
              <a:buChar char="-"/>
              <a:defRPr/>
            </a:pPr>
            <a:r>
              <a:rPr lang="en-US" sz="2000" b="1" dirty="0" err="1" smtClean="0">
                <a:solidFill>
                  <a:srgbClr val="FFFF66"/>
                </a:solidFill>
              </a:rPr>
              <a:t>Bwrdd</a:t>
            </a:r>
            <a:r>
              <a:rPr lang="en-US" sz="2000" b="1" dirty="0" smtClean="0">
                <a:solidFill>
                  <a:srgbClr val="FFFF66"/>
                </a:solidFill>
              </a:rPr>
              <a:t> y DU </a:t>
            </a:r>
            <a:r>
              <a:rPr lang="en-US" sz="2000" b="1" dirty="0" smtClean="0"/>
              <a:t>/ UK Board</a:t>
            </a:r>
          </a:p>
          <a:p>
            <a:pPr eaLnBrk="1" hangingPunct="1">
              <a:buFontTx/>
              <a:buChar char="-"/>
              <a:defRPr/>
            </a:pPr>
            <a:r>
              <a:rPr lang="en-US" sz="2000" b="1" dirty="0" err="1" smtClean="0">
                <a:solidFill>
                  <a:srgbClr val="FFFF66"/>
                </a:solidFill>
              </a:rPr>
              <a:t>Dyddiad</a:t>
            </a:r>
            <a:r>
              <a:rPr lang="en-US" sz="2000" b="1" dirty="0" smtClean="0">
                <a:solidFill>
                  <a:srgbClr val="FFFF66"/>
                </a:solidFill>
              </a:rPr>
              <a:t> </a:t>
            </a:r>
            <a:r>
              <a:rPr lang="en-US" sz="2000" b="1" dirty="0" err="1" smtClean="0">
                <a:solidFill>
                  <a:srgbClr val="FFFF66"/>
                </a:solidFill>
              </a:rPr>
              <a:t>cau</a:t>
            </a:r>
            <a:r>
              <a:rPr lang="en-US" sz="2000" b="1" dirty="0" smtClean="0">
                <a:solidFill>
                  <a:srgbClr val="FFFF66"/>
                </a:solidFill>
              </a:rPr>
              <a:t> </a:t>
            </a:r>
            <a:r>
              <a:rPr lang="en-US" sz="2000" b="1" dirty="0" err="1" smtClean="0">
                <a:solidFill>
                  <a:srgbClr val="FFFF66"/>
                </a:solidFill>
              </a:rPr>
              <a:t>blynyddol</a:t>
            </a:r>
            <a:r>
              <a:rPr lang="en-US" sz="2000" b="1" dirty="0" smtClean="0">
                <a:solidFill>
                  <a:srgbClr val="FFFF66"/>
                </a:solidFill>
              </a:rPr>
              <a:t> Meh 1 </a:t>
            </a:r>
            <a:r>
              <a:rPr lang="en-US" sz="2000" b="1" dirty="0" smtClean="0"/>
              <a:t>/ Annual deadline 1</a:t>
            </a:r>
            <a:r>
              <a:rPr lang="en-US" sz="2000" b="1" baseline="30000" dirty="0" smtClean="0"/>
              <a:t>st</a:t>
            </a:r>
            <a:r>
              <a:rPr lang="en-US" sz="2000" b="1" dirty="0" smtClean="0"/>
              <a:t> Jun</a:t>
            </a:r>
          </a:p>
          <a:p>
            <a:pPr eaLnBrk="1" hangingPunct="1">
              <a:buFontTx/>
              <a:buChar char="-"/>
              <a:defRPr/>
            </a:pPr>
            <a:r>
              <a:rPr lang="en-US" sz="2000" b="1" dirty="0" err="1" smtClean="0">
                <a:solidFill>
                  <a:srgbClr val="FFFF66"/>
                </a:solidFill>
              </a:rPr>
              <a:t>Isafswm</a:t>
            </a:r>
            <a:r>
              <a:rPr lang="en-US" sz="2000" b="1" dirty="0" smtClean="0">
                <a:solidFill>
                  <a:srgbClr val="FFFF66"/>
                </a:solidFill>
              </a:rPr>
              <a:t> </a:t>
            </a:r>
            <a:r>
              <a:rPr lang="en-US" sz="2000" b="1" dirty="0" err="1" smtClean="0">
                <a:solidFill>
                  <a:srgbClr val="FFFF66"/>
                </a:solidFill>
              </a:rPr>
              <a:t>arian</a:t>
            </a:r>
            <a:r>
              <a:rPr lang="en-US" sz="2000" b="1" dirty="0" smtClean="0">
                <a:solidFill>
                  <a:srgbClr val="FFFF66"/>
                </a:solidFill>
              </a:rPr>
              <a:t> </a:t>
            </a:r>
            <a:r>
              <a:rPr lang="en-US" sz="2000" b="1" dirty="0" err="1" smtClean="0">
                <a:solidFill>
                  <a:srgbClr val="FFFF66"/>
                </a:solidFill>
              </a:rPr>
              <a:t>cyfatebol</a:t>
            </a:r>
            <a:r>
              <a:rPr lang="en-US" sz="2000" b="1" dirty="0" smtClean="0">
                <a:solidFill>
                  <a:srgbClr val="FFFF66"/>
                </a:solidFill>
              </a:rPr>
              <a:t> </a:t>
            </a:r>
            <a:r>
              <a:rPr lang="en-US" sz="2000" b="1" dirty="0" smtClean="0"/>
              <a:t>/ Minimum </a:t>
            </a:r>
            <a:r>
              <a:rPr lang="en-US" sz="2000" b="1" dirty="0"/>
              <a:t>match funding 5</a:t>
            </a:r>
            <a:r>
              <a:rPr lang="en-US" sz="2000" b="1" dirty="0" smtClean="0"/>
              <a:t>%</a:t>
            </a:r>
          </a:p>
        </p:txBody>
      </p:sp>
      <p:pic>
        <p:nvPicPr>
          <p:cNvPr id="1434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6283" y="3573016"/>
            <a:ext cx="4907703" cy="328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bwMode="auto">
          <a:xfrm>
            <a:off x="323850" y="1781201"/>
            <a:ext cx="8820150" cy="1439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Arial" charset="0"/>
                <a:ea typeface="ＭＳ Ｐゴシック" pitchFamily="34" charset="-128"/>
              </a:defRPr>
            </a:lvl2pPr>
            <a:lvl3pPr algn="l" rtl="0" eaLnBrk="0" fontAlgn="base" hangingPunct="0">
              <a:spcBef>
                <a:spcPct val="0"/>
              </a:spcBef>
              <a:spcAft>
                <a:spcPct val="0"/>
              </a:spcAft>
              <a:defRPr sz="2800">
                <a:solidFill>
                  <a:schemeClr val="bg1"/>
                </a:solidFill>
                <a:latin typeface="Arial" charset="0"/>
                <a:ea typeface="ＭＳ Ｐゴシック" pitchFamily="34" charset="-128"/>
              </a:defRPr>
            </a:lvl3pPr>
            <a:lvl4pPr algn="l" rtl="0" eaLnBrk="0" fontAlgn="base" hangingPunct="0">
              <a:spcBef>
                <a:spcPct val="0"/>
              </a:spcBef>
              <a:spcAft>
                <a:spcPct val="0"/>
              </a:spcAft>
              <a:defRPr sz="2800">
                <a:solidFill>
                  <a:schemeClr val="bg1"/>
                </a:solidFill>
                <a:latin typeface="Arial" charset="0"/>
                <a:ea typeface="ＭＳ Ｐゴシック" pitchFamily="34" charset="-128"/>
              </a:defRPr>
            </a:lvl4pPr>
            <a:lvl5pPr algn="l" rtl="0" eaLnBrk="0" fontAlgn="base" hangingPunct="0">
              <a:spcBef>
                <a:spcPct val="0"/>
              </a:spcBef>
              <a:spcAft>
                <a:spcPct val="0"/>
              </a:spcAft>
              <a:defRPr sz="2800">
                <a:solidFill>
                  <a:schemeClr val="bg1"/>
                </a:solidFill>
                <a:latin typeface="Arial" charset="0"/>
                <a:ea typeface="ＭＳ Ｐゴシック" pitchFamily="34" charset="-128"/>
              </a:defRPr>
            </a:lvl5pPr>
            <a:lvl6pPr marL="457200" algn="l" rtl="0" fontAlgn="base">
              <a:spcBef>
                <a:spcPct val="0"/>
              </a:spcBef>
              <a:spcAft>
                <a:spcPct val="0"/>
              </a:spcAft>
              <a:defRPr sz="2800">
                <a:solidFill>
                  <a:schemeClr val="bg1"/>
                </a:solidFill>
                <a:latin typeface="Arial" charset="0"/>
                <a:ea typeface="ＭＳ Ｐゴシック" pitchFamily="34" charset="-128"/>
              </a:defRPr>
            </a:lvl6pPr>
            <a:lvl7pPr marL="914400" algn="l" rtl="0" fontAlgn="base">
              <a:spcBef>
                <a:spcPct val="0"/>
              </a:spcBef>
              <a:spcAft>
                <a:spcPct val="0"/>
              </a:spcAft>
              <a:defRPr sz="2800">
                <a:solidFill>
                  <a:schemeClr val="bg1"/>
                </a:solidFill>
                <a:latin typeface="Arial" charset="0"/>
                <a:ea typeface="ＭＳ Ｐゴシック" pitchFamily="34" charset="-128"/>
              </a:defRPr>
            </a:lvl7pPr>
            <a:lvl8pPr marL="1371600" algn="l" rtl="0" fontAlgn="base">
              <a:spcBef>
                <a:spcPct val="0"/>
              </a:spcBef>
              <a:spcAft>
                <a:spcPct val="0"/>
              </a:spcAft>
              <a:defRPr sz="2800">
                <a:solidFill>
                  <a:schemeClr val="bg1"/>
                </a:solidFill>
                <a:latin typeface="Arial" charset="0"/>
                <a:ea typeface="ＭＳ Ｐゴシック" pitchFamily="34" charset="-128"/>
              </a:defRPr>
            </a:lvl8pPr>
            <a:lvl9pPr marL="1828800" algn="l" rtl="0" fontAlgn="base">
              <a:spcBef>
                <a:spcPct val="0"/>
              </a:spcBef>
              <a:spcAft>
                <a:spcPct val="0"/>
              </a:spcAft>
              <a:defRPr sz="2800">
                <a:solidFill>
                  <a:schemeClr val="bg1"/>
                </a:solidFill>
                <a:latin typeface="Arial" charset="0"/>
                <a:ea typeface="ＭＳ Ｐゴシック" pitchFamily="34" charset="-128"/>
              </a:defRPr>
            </a:lvl9pPr>
          </a:lstStyle>
          <a:p>
            <a:r>
              <a:rPr lang="en-GB" sz="2400" dirty="0" err="1">
                <a:solidFill>
                  <a:srgbClr val="FFFF66"/>
                </a:solidFill>
              </a:rPr>
              <a:t>Gwarchod</a:t>
            </a:r>
            <a:r>
              <a:rPr lang="en-GB" sz="2400" dirty="0">
                <a:solidFill>
                  <a:srgbClr val="FFFF66"/>
                </a:solidFill>
              </a:rPr>
              <a:t> </a:t>
            </a:r>
            <a:r>
              <a:rPr lang="en-GB" sz="2400" dirty="0" err="1">
                <a:solidFill>
                  <a:srgbClr val="FFFF66"/>
                </a:solidFill>
              </a:rPr>
              <a:t>ardaloedd</a:t>
            </a:r>
            <a:r>
              <a:rPr lang="en-GB" sz="2400" dirty="0">
                <a:solidFill>
                  <a:srgbClr val="FFFF66"/>
                </a:solidFill>
              </a:rPr>
              <a:t> o </a:t>
            </a:r>
            <a:r>
              <a:rPr lang="en-GB" sz="2400" dirty="0" err="1">
                <a:solidFill>
                  <a:srgbClr val="FFFF66"/>
                </a:solidFill>
              </a:rPr>
              <a:t>gymeriad</a:t>
            </a:r>
            <a:r>
              <a:rPr lang="en-GB" sz="2400" dirty="0">
                <a:solidFill>
                  <a:srgbClr val="FFFF66"/>
                </a:solidFill>
              </a:rPr>
              <a:t> </a:t>
            </a:r>
            <a:r>
              <a:rPr lang="en-GB" sz="2400" dirty="0" err="1">
                <a:solidFill>
                  <a:srgbClr val="FFFF66"/>
                </a:solidFill>
              </a:rPr>
              <a:t>nodedig</a:t>
            </a:r>
            <a:r>
              <a:rPr lang="en-GB" sz="2400" dirty="0">
                <a:solidFill>
                  <a:srgbClr val="FFFF66"/>
                </a:solidFill>
              </a:rPr>
              <a:t> </a:t>
            </a:r>
            <a:r>
              <a:rPr lang="en-GB" sz="2400" dirty="0" err="1">
                <a:solidFill>
                  <a:srgbClr val="FFFF66"/>
                </a:solidFill>
              </a:rPr>
              <a:t>drwy</a:t>
            </a:r>
            <a:r>
              <a:rPr lang="en-GB" sz="2400" dirty="0">
                <a:solidFill>
                  <a:srgbClr val="FFFF66"/>
                </a:solidFill>
              </a:rPr>
              <a:t> </a:t>
            </a:r>
            <a:r>
              <a:rPr lang="en-GB" sz="2400" dirty="0" err="1">
                <a:solidFill>
                  <a:srgbClr val="FFFF66"/>
                </a:solidFill>
              </a:rPr>
              <a:t>ddull</a:t>
            </a:r>
            <a:r>
              <a:rPr lang="en-GB" sz="2400" dirty="0">
                <a:solidFill>
                  <a:srgbClr val="FFFF66"/>
                </a:solidFill>
              </a:rPr>
              <a:t> o </a:t>
            </a:r>
            <a:endParaRPr lang="en-GB" sz="2400" dirty="0" smtClean="0">
              <a:solidFill>
                <a:srgbClr val="FFFF66"/>
              </a:solidFill>
            </a:endParaRPr>
          </a:p>
          <a:p>
            <a:r>
              <a:rPr lang="en-GB" sz="2400" dirty="0" err="1" smtClean="0">
                <a:solidFill>
                  <a:srgbClr val="FFFF66"/>
                </a:solidFill>
              </a:rPr>
              <a:t>gyd-weithio</a:t>
            </a:r>
            <a:r>
              <a:rPr lang="en-GB" sz="2400" dirty="0" smtClean="0">
                <a:solidFill>
                  <a:srgbClr val="FFFF66"/>
                </a:solidFill>
              </a:rPr>
              <a:t> </a:t>
            </a:r>
            <a:r>
              <a:rPr lang="en-GB" sz="2400" dirty="0"/>
              <a:t>/ </a:t>
            </a:r>
            <a:endParaRPr lang="en-GB" sz="2400" dirty="0" smtClean="0"/>
          </a:p>
          <a:p>
            <a:r>
              <a:rPr lang="en-GB" sz="2400" dirty="0" smtClean="0"/>
              <a:t>Conserving </a:t>
            </a:r>
            <a:r>
              <a:rPr lang="en-GB" sz="2400" dirty="0"/>
              <a:t>areas of distinctive landscape character through a partnership approach</a:t>
            </a:r>
            <a:endParaRPr lang="en-GB" sz="2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smtClean="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618" y="4841776"/>
            <a:ext cx="2424969" cy="181872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260648"/>
            <a:ext cx="2423253" cy="181744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3" y="4841776"/>
            <a:ext cx="2459765" cy="1844824"/>
          </a:xfrm>
          <a:prstGeom prst="rect">
            <a:avLst/>
          </a:prstGeom>
        </p:spPr>
      </p:pic>
      <p:sp>
        <p:nvSpPr>
          <p:cNvPr id="8" name="TextBox 7"/>
          <p:cNvSpPr txBox="1"/>
          <p:nvPr/>
        </p:nvSpPr>
        <p:spPr>
          <a:xfrm>
            <a:off x="3127333" y="862142"/>
            <a:ext cx="5688632" cy="369332"/>
          </a:xfrm>
          <a:prstGeom prst="rect">
            <a:avLst/>
          </a:prstGeom>
          <a:noFill/>
        </p:spPr>
        <p:txBody>
          <a:bodyPr wrap="square" rtlCol="0">
            <a:spAutoFit/>
          </a:bodyPr>
          <a:lstStyle/>
          <a:p>
            <a:r>
              <a:rPr lang="en-GB" sz="1800" dirty="0">
                <a:hlinkClick r:id="rId6"/>
              </a:rPr>
              <a:t>https://www.youtube.com/watch?v=rTikeqMOAVA</a:t>
            </a:r>
            <a:endParaRPr lang="en-GB" sz="1800" dirty="0"/>
          </a:p>
        </p:txBody>
      </p:sp>
      <p:sp>
        <p:nvSpPr>
          <p:cNvPr id="9" name="Rectangle 8"/>
          <p:cNvSpPr/>
          <p:nvPr/>
        </p:nvSpPr>
        <p:spPr>
          <a:xfrm>
            <a:off x="2915816" y="13065"/>
            <a:ext cx="6228184" cy="830997"/>
          </a:xfrm>
          <a:prstGeom prst="rect">
            <a:avLst/>
          </a:prstGeom>
        </p:spPr>
        <p:txBody>
          <a:bodyPr wrap="square">
            <a:spAutoFit/>
          </a:bodyPr>
          <a:lstStyle/>
          <a:p>
            <a:pPr marL="0" indent="0" algn="ctr">
              <a:buFontTx/>
              <a:buNone/>
            </a:pPr>
            <a:r>
              <a:rPr lang="en-GB" dirty="0" err="1">
                <a:solidFill>
                  <a:srgbClr val="FFFF66"/>
                </a:solidFill>
              </a:rPr>
              <a:t>Adfer</a:t>
            </a:r>
            <a:r>
              <a:rPr lang="en-GB" dirty="0">
                <a:solidFill>
                  <a:srgbClr val="FFFF66"/>
                </a:solidFill>
              </a:rPr>
              <a:t> </a:t>
            </a:r>
            <a:r>
              <a:rPr lang="en-GB" dirty="0" err="1">
                <a:solidFill>
                  <a:srgbClr val="FFFF66"/>
                </a:solidFill>
              </a:rPr>
              <a:t>adar</a:t>
            </a:r>
            <a:r>
              <a:rPr lang="en-GB" dirty="0">
                <a:solidFill>
                  <a:srgbClr val="FFFF66"/>
                </a:solidFill>
              </a:rPr>
              <a:t> </a:t>
            </a:r>
            <a:r>
              <a:rPr lang="en-GB" dirty="0" err="1">
                <a:solidFill>
                  <a:srgbClr val="FFFF66"/>
                </a:solidFill>
              </a:rPr>
              <a:t>môr</a:t>
            </a:r>
            <a:r>
              <a:rPr lang="en-GB" dirty="0">
                <a:solidFill>
                  <a:srgbClr val="FFFF66"/>
                </a:solidFill>
              </a:rPr>
              <a:t> </a:t>
            </a:r>
            <a:r>
              <a:rPr lang="en-GB" dirty="0" err="1">
                <a:solidFill>
                  <a:srgbClr val="FFFF66"/>
                </a:solidFill>
              </a:rPr>
              <a:t>Ynysoedd</a:t>
            </a:r>
            <a:r>
              <a:rPr lang="en-GB" dirty="0">
                <a:solidFill>
                  <a:srgbClr val="FFFF66"/>
                </a:solidFill>
              </a:rPr>
              <a:t> Scilly </a:t>
            </a:r>
            <a:r>
              <a:rPr lang="en-GB" dirty="0" smtClean="0"/>
              <a:t> </a:t>
            </a:r>
          </a:p>
          <a:p>
            <a:pPr marL="0" indent="0" algn="ctr">
              <a:buFontTx/>
              <a:buNone/>
            </a:pPr>
            <a:r>
              <a:rPr lang="en-GB" dirty="0" smtClean="0"/>
              <a:t>Isles </a:t>
            </a:r>
            <a:r>
              <a:rPr lang="en-GB" dirty="0"/>
              <a:t>of Scilly Seabird Recovery</a:t>
            </a:r>
            <a:endParaRPr lang="en-GB" sz="4000" dirty="0"/>
          </a:p>
        </p:txBody>
      </p:sp>
    </p:spTree>
    <p:extLst>
      <p:ext uri="{BB962C8B-B14F-4D97-AF65-F5344CB8AC3E}">
        <p14:creationId xmlns:p14="http://schemas.microsoft.com/office/powerpoint/2010/main" val="916010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0" y="188639"/>
            <a:ext cx="9143999" cy="1322273"/>
          </a:xfrm>
        </p:spPr>
        <p:txBody>
          <a:bodyPr/>
          <a:lstStyle/>
          <a:p>
            <a:pPr marL="0" indent="0" algn="ctr">
              <a:buFontTx/>
              <a:buNone/>
            </a:pPr>
            <a:r>
              <a:rPr lang="en-GB" sz="2000" dirty="0" err="1" smtClean="0">
                <a:solidFill>
                  <a:srgbClr val="FFFF66"/>
                </a:solidFill>
              </a:rPr>
              <a:t>Astudiaeth</a:t>
            </a:r>
            <a:r>
              <a:rPr lang="en-GB" sz="2000" dirty="0" smtClean="0">
                <a:solidFill>
                  <a:srgbClr val="FFFF66"/>
                </a:solidFill>
              </a:rPr>
              <a:t> </a:t>
            </a:r>
            <a:r>
              <a:rPr lang="en-GB" sz="2000" dirty="0" err="1" smtClean="0">
                <a:solidFill>
                  <a:srgbClr val="FFFF66"/>
                </a:solidFill>
              </a:rPr>
              <a:t>Achos</a:t>
            </a:r>
            <a:r>
              <a:rPr lang="en-GB" sz="2000" dirty="0" smtClean="0">
                <a:solidFill>
                  <a:srgbClr val="FFFF66"/>
                </a:solidFill>
              </a:rPr>
              <a:t> </a:t>
            </a:r>
            <a:r>
              <a:rPr lang="en-GB" sz="2000" dirty="0" smtClean="0"/>
              <a:t>/ Case Study</a:t>
            </a:r>
          </a:p>
          <a:p>
            <a:pPr marL="0" indent="0" algn="ctr">
              <a:buFontTx/>
              <a:buNone/>
            </a:pPr>
            <a:r>
              <a:rPr lang="en-GB" dirty="0" err="1" smtClean="0">
                <a:solidFill>
                  <a:srgbClr val="FFFF66"/>
                </a:solidFill>
              </a:rPr>
              <a:t>Adfer</a:t>
            </a:r>
            <a:r>
              <a:rPr lang="en-GB" dirty="0" smtClean="0">
                <a:solidFill>
                  <a:srgbClr val="FFFF66"/>
                </a:solidFill>
              </a:rPr>
              <a:t> </a:t>
            </a:r>
            <a:r>
              <a:rPr lang="en-GB" dirty="0" err="1" smtClean="0">
                <a:solidFill>
                  <a:srgbClr val="FFFF66"/>
                </a:solidFill>
              </a:rPr>
              <a:t>adar</a:t>
            </a:r>
            <a:r>
              <a:rPr lang="en-GB" dirty="0" smtClean="0">
                <a:solidFill>
                  <a:srgbClr val="FFFF66"/>
                </a:solidFill>
              </a:rPr>
              <a:t> </a:t>
            </a:r>
            <a:r>
              <a:rPr lang="en-GB" dirty="0" err="1" smtClean="0">
                <a:solidFill>
                  <a:srgbClr val="FFFF66"/>
                </a:solidFill>
              </a:rPr>
              <a:t>môr</a:t>
            </a:r>
            <a:r>
              <a:rPr lang="en-GB" dirty="0" smtClean="0">
                <a:solidFill>
                  <a:srgbClr val="FFFF66"/>
                </a:solidFill>
              </a:rPr>
              <a:t> </a:t>
            </a:r>
            <a:r>
              <a:rPr lang="en-GB" dirty="0" err="1" smtClean="0">
                <a:solidFill>
                  <a:srgbClr val="FFFF66"/>
                </a:solidFill>
              </a:rPr>
              <a:t>Ynysoedd</a:t>
            </a:r>
            <a:r>
              <a:rPr lang="en-GB" dirty="0" smtClean="0">
                <a:solidFill>
                  <a:srgbClr val="FFFF66"/>
                </a:solidFill>
              </a:rPr>
              <a:t> Scilly </a:t>
            </a:r>
            <a:r>
              <a:rPr lang="en-GB" dirty="0" smtClean="0"/>
              <a:t>/ Isles of Scilly Seabird Recovery</a:t>
            </a:r>
            <a:endParaRPr lang="en-GB" sz="4000" dirty="0" smtClean="0"/>
          </a:p>
          <a:p>
            <a:pPr marL="0" indent="0" algn="ctr">
              <a:buFontTx/>
              <a:buNone/>
            </a:pPr>
            <a:endParaRPr lang="en-GB" sz="4000" dirty="0" smtClean="0"/>
          </a:p>
        </p:txBody>
      </p:sp>
      <p:sp>
        <p:nvSpPr>
          <p:cNvPr id="2" name="TextBox 1"/>
          <p:cNvSpPr txBox="1"/>
          <p:nvPr/>
        </p:nvSpPr>
        <p:spPr>
          <a:xfrm>
            <a:off x="148376" y="1196752"/>
            <a:ext cx="5143704" cy="2062103"/>
          </a:xfrm>
          <a:prstGeom prst="rect">
            <a:avLst/>
          </a:prstGeom>
          <a:noFill/>
        </p:spPr>
        <p:txBody>
          <a:bodyPr wrap="square">
            <a:spAutoFit/>
          </a:bodyPr>
          <a:lstStyle/>
          <a:p>
            <a:pPr>
              <a:defRPr/>
            </a:pPr>
            <a:r>
              <a:rPr lang="en-GB" sz="2000" dirty="0">
                <a:solidFill>
                  <a:schemeClr val="bg1"/>
                </a:solidFill>
              </a:rPr>
              <a:t>RSPB</a:t>
            </a:r>
          </a:p>
          <a:p>
            <a:pPr>
              <a:defRPr/>
            </a:pPr>
            <a:r>
              <a:rPr lang="en-GB" sz="2000" b="0" dirty="0" err="1" smtClean="0">
                <a:solidFill>
                  <a:srgbClr val="FFFF66"/>
                </a:solidFill>
              </a:rPr>
              <a:t>Cyfanswm</a:t>
            </a:r>
            <a:r>
              <a:rPr lang="en-GB" sz="2000" b="0" dirty="0" smtClean="0">
                <a:solidFill>
                  <a:srgbClr val="FFFF66"/>
                </a:solidFill>
              </a:rPr>
              <a:t> Cost </a:t>
            </a:r>
            <a:r>
              <a:rPr lang="en-GB" sz="2000" b="0" dirty="0" smtClean="0">
                <a:solidFill>
                  <a:schemeClr val="bg1"/>
                </a:solidFill>
              </a:rPr>
              <a:t>/ Total </a:t>
            </a:r>
            <a:r>
              <a:rPr lang="en-GB" sz="2000" b="0" dirty="0">
                <a:solidFill>
                  <a:schemeClr val="bg1"/>
                </a:solidFill>
              </a:rPr>
              <a:t>Cost: £636,721</a:t>
            </a:r>
          </a:p>
          <a:p>
            <a:pPr>
              <a:defRPr/>
            </a:pPr>
            <a:endParaRPr lang="en-GB" sz="800" b="0" dirty="0">
              <a:solidFill>
                <a:schemeClr val="bg1"/>
              </a:solidFill>
            </a:endParaRPr>
          </a:p>
          <a:p>
            <a:pPr marL="342900" indent="-342900">
              <a:buFontTx/>
              <a:buChar char="-"/>
              <a:defRPr/>
            </a:pPr>
            <a:r>
              <a:rPr lang="en-GB" sz="2000" b="0" dirty="0" err="1" smtClean="0">
                <a:solidFill>
                  <a:srgbClr val="FFFF66"/>
                </a:solidFill>
              </a:rPr>
              <a:t>Cael</a:t>
            </a:r>
            <a:r>
              <a:rPr lang="en-GB" sz="2000" b="0" dirty="0" smtClean="0">
                <a:solidFill>
                  <a:srgbClr val="FFFF66"/>
                </a:solidFill>
              </a:rPr>
              <a:t> </a:t>
            </a:r>
            <a:r>
              <a:rPr lang="en-GB" sz="2000" b="0" dirty="0" err="1" smtClean="0">
                <a:solidFill>
                  <a:srgbClr val="FFFF66"/>
                </a:solidFill>
              </a:rPr>
              <a:t>gwared</a:t>
            </a:r>
            <a:r>
              <a:rPr lang="en-GB" sz="2000" b="0" dirty="0" smtClean="0">
                <a:solidFill>
                  <a:srgbClr val="FFFF66"/>
                </a:solidFill>
              </a:rPr>
              <a:t> o </a:t>
            </a:r>
            <a:r>
              <a:rPr lang="en-GB" sz="2000" b="0" dirty="0" err="1" smtClean="0">
                <a:solidFill>
                  <a:srgbClr val="FFFF66"/>
                </a:solidFill>
              </a:rPr>
              <a:t>gnofilod</a:t>
            </a:r>
            <a:r>
              <a:rPr lang="en-GB" sz="2000" b="0" dirty="0" smtClean="0">
                <a:solidFill>
                  <a:srgbClr val="FFFF66"/>
                </a:solidFill>
              </a:rPr>
              <a:t> </a:t>
            </a:r>
            <a:r>
              <a:rPr lang="en-GB" sz="2000" b="0" dirty="0" smtClean="0">
                <a:solidFill>
                  <a:schemeClr val="bg1"/>
                </a:solidFill>
              </a:rPr>
              <a:t>/ </a:t>
            </a:r>
          </a:p>
          <a:p>
            <a:pPr>
              <a:defRPr/>
            </a:pPr>
            <a:r>
              <a:rPr lang="en-GB" sz="2000" b="0" dirty="0">
                <a:solidFill>
                  <a:schemeClr val="bg1"/>
                </a:solidFill>
              </a:rPr>
              <a:t> </a:t>
            </a:r>
            <a:r>
              <a:rPr lang="en-GB" sz="2000" b="0" dirty="0" smtClean="0">
                <a:solidFill>
                  <a:schemeClr val="bg1"/>
                </a:solidFill>
              </a:rPr>
              <a:t>    Rodent </a:t>
            </a:r>
            <a:r>
              <a:rPr lang="en-GB" sz="2000" b="0" dirty="0">
                <a:solidFill>
                  <a:schemeClr val="bg1"/>
                </a:solidFill>
              </a:rPr>
              <a:t>removal programme</a:t>
            </a:r>
          </a:p>
          <a:p>
            <a:pPr marL="342900" indent="-342900">
              <a:buFontTx/>
              <a:buChar char="-"/>
              <a:defRPr/>
            </a:pPr>
            <a:r>
              <a:rPr lang="en-GB" sz="2000" b="0" dirty="0" err="1" smtClean="0">
                <a:solidFill>
                  <a:srgbClr val="FFFF66"/>
                </a:solidFill>
              </a:rPr>
              <a:t>Rhaglen</a:t>
            </a:r>
            <a:r>
              <a:rPr lang="en-GB" sz="2000" b="0" dirty="0" smtClean="0">
                <a:solidFill>
                  <a:srgbClr val="FFFF66"/>
                </a:solidFill>
              </a:rPr>
              <a:t> o </a:t>
            </a:r>
            <a:r>
              <a:rPr lang="en-GB" sz="2000" b="0" dirty="0" err="1" smtClean="0">
                <a:solidFill>
                  <a:srgbClr val="FFFF66"/>
                </a:solidFill>
              </a:rPr>
              <a:t>weithgareddau</a:t>
            </a:r>
            <a:r>
              <a:rPr lang="en-GB" sz="2000" b="0" dirty="0" smtClean="0">
                <a:solidFill>
                  <a:srgbClr val="FFFF66"/>
                </a:solidFill>
              </a:rPr>
              <a:t> </a:t>
            </a:r>
            <a:r>
              <a:rPr lang="en-GB" sz="2000" b="0" dirty="0" smtClean="0">
                <a:solidFill>
                  <a:schemeClr val="bg1"/>
                </a:solidFill>
              </a:rPr>
              <a:t>/ </a:t>
            </a:r>
          </a:p>
          <a:p>
            <a:pPr>
              <a:defRPr/>
            </a:pPr>
            <a:r>
              <a:rPr lang="en-GB" sz="2000" b="0" dirty="0">
                <a:solidFill>
                  <a:schemeClr val="bg1"/>
                </a:solidFill>
              </a:rPr>
              <a:t> </a:t>
            </a:r>
            <a:r>
              <a:rPr lang="en-GB" sz="2000" b="0" dirty="0" smtClean="0">
                <a:solidFill>
                  <a:schemeClr val="bg1"/>
                </a:solidFill>
              </a:rPr>
              <a:t>    Programme </a:t>
            </a:r>
            <a:r>
              <a:rPr lang="en-GB" sz="2000" b="0" dirty="0">
                <a:solidFill>
                  <a:schemeClr val="bg1"/>
                </a:solidFill>
              </a:rPr>
              <a:t>of activity </a:t>
            </a:r>
          </a:p>
        </p:txBody>
      </p:sp>
      <p:graphicFrame>
        <p:nvGraphicFramePr>
          <p:cNvPr id="3" name="Table 2"/>
          <p:cNvGraphicFramePr>
            <a:graphicFrameLocks noGrp="1"/>
          </p:cNvGraphicFramePr>
          <p:nvPr>
            <p:extLst>
              <p:ext uri="{D42A27DB-BD31-4B8C-83A1-F6EECF244321}">
                <p14:modId xmlns:p14="http://schemas.microsoft.com/office/powerpoint/2010/main" val="2779607424"/>
              </p:ext>
            </p:extLst>
          </p:nvPr>
        </p:nvGraphicFramePr>
        <p:xfrm>
          <a:off x="5292080" y="1486441"/>
          <a:ext cx="3643021" cy="1482724"/>
        </p:xfrm>
        <a:graphic>
          <a:graphicData uri="http://schemas.openxmlformats.org/drawingml/2006/table">
            <a:tbl>
              <a:tblPr firstRow="1" bandRow="1">
                <a:tableStyleId>{5C22544A-7EE6-4342-B048-85BDC9FD1C3A}</a:tableStyleId>
              </a:tblPr>
              <a:tblGrid>
                <a:gridCol w="2314597"/>
                <a:gridCol w="1328424"/>
              </a:tblGrid>
              <a:tr h="370681">
                <a:tc>
                  <a:txBody>
                    <a:bodyPr/>
                    <a:lstStyle/>
                    <a:p>
                      <a:r>
                        <a:rPr lang="en-GB" sz="1800" dirty="0" err="1" smtClean="0">
                          <a:solidFill>
                            <a:srgbClr val="FFFF66"/>
                          </a:solidFill>
                        </a:rPr>
                        <a:t>Cronfa</a:t>
                      </a:r>
                      <a:r>
                        <a:rPr lang="en-GB" sz="1800" dirty="0" smtClean="0">
                          <a:solidFill>
                            <a:srgbClr val="FFFF66"/>
                          </a:solidFill>
                        </a:rPr>
                        <a:t> </a:t>
                      </a:r>
                      <a:r>
                        <a:rPr lang="en-GB" sz="1800" dirty="0" smtClean="0"/>
                        <a:t>/ Fund</a:t>
                      </a:r>
                      <a:endParaRPr lang="en-GB" sz="1800" dirty="0"/>
                    </a:p>
                  </a:txBody>
                  <a:tcPr marL="91441" marR="91441" marT="45700" marB="45700"/>
                </a:tc>
                <a:tc>
                  <a:txBody>
                    <a:bodyPr/>
                    <a:lstStyle/>
                    <a:p>
                      <a:pPr algn="ctr"/>
                      <a:r>
                        <a:rPr lang="en-GB" sz="1800" dirty="0" smtClean="0"/>
                        <a:t>£</a:t>
                      </a:r>
                      <a:endParaRPr lang="en-GB" sz="1800" dirty="0"/>
                    </a:p>
                  </a:txBody>
                  <a:tcPr marL="91441" marR="91441" marT="45700" marB="45700"/>
                </a:tc>
              </a:tr>
              <a:tr h="370681">
                <a:tc>
                  <a:txBody>
                    <a:bodyPr/>
                    <a:lstStyle/>
                    <a:p>
                      <a:r>
                        <a:rPr lang="en-GB" sz="1800" dirty="0" err="1" smtClean="0"/>
                        <a:t>Bywyd</a:t>
                      </a:r>
                      <a:r>
                        <a:rPr lang="en-GB" sz="1800" dirty="0" smtClean="0"/>
                        <a:t> UE / EU Life</a:t>
                      </a:r>
                      <a:endParaRPr lang="en-GB" sz="1800" dirty="0"/>
                    </a:p>
                  </a:txBody>
                  <a:tcPr marL="91441" marR="91441" marT="45700" marB="45700"/>
                </a:tc>
                <a:tc>
                  <a:txBody>
                    <a:bodyPr/>
                    <a:lstStyle/>
                    <a:p>
                      <a:r>
                        <a:rPr lang="en-GB" sz="1800" dirty="0" smtClean="0"/>
                        <a:t>£300,756</a:t>
                      </a:r>
                      <a:endParaRPr lang="en-GB" sz="1800" dirty="0"/>
                    </a:p>
                  </a:txBody>
                  <a:tcPr marL="91441" marR="91441" marT="45700" marB="45700"/>
                </a:tc>
              </a:tr>
              <a:tr h="370681">
                <a:tc>
                  <a:txBody>
                    <a:bodyPr/>
                    <a:lstStyle/>
                    <a:p>
                      <a:r>
                        <a:rPr lang="en-GB" sz="1800" dirty="0" smtClean="0"/>
                        <a:t>CDL / HLF</a:t>
                      </a:r>
                      <a:endParaRPr lang="en-GB" sz="1800" dirty="0"/>
                    </a:p>
                  </a:txBody>
                  <a:tcPr marL="91441" marR="91441" marT="45700" marB="45700"/>
                </a:tc>
                <a:tc>
                  <a:txBody>
                    <a:bodyPr/>
                    <a:lstStyle/>
                    <a:p>
                      <a:r>
                        <a:rPr lang="en-GB" sz="1800" dirty="0" smtClean="0"/>
                        <a:t>£269,100</a:t>
                      </a:r>
                      <a:endParaRPr lang="en-GB" sz="1800" dirty="0"/>
                    </a:p>
                  </a:txBody>
                  <a:tcPr marL="91441" marR="91441" marT="45700" marB="45700"/>
                </a:tc>
              </a:tr>
              <a:tr h="370681">
                <a:tc>
                  <a:txBody>
                    <a:bodyPr/>
                    <a:lstStyle/>
                    <a:p>
                      <a:r>
                        <a:rPr lang="en-GB" sz="1800" dirty="0" err="1" smtClean="0"/>
                        <a:t>Arall</a:t>
                      </a:r>
                      <a:r>
                        <a:rPr lang="en-GB" sz="1800" dirty="0" smtClean="0"/>
                        <a:t> / Other</a:t>
                      </a:r>
                      <a:endParaRPr lang="en-GB" sz="1800" dirty="0"/>
                    </a:p>
                  </a:txBody>
                  <a:tcPr marL="91441" marR="91441" marT="45700" marB="45700"/>
                </a:tc>
                <a:tc>
                  <a:txBody>
                    <a:bodyPr/>
                    <a:lstStyle/>
                    <a:p>
                      <a:r>
                        <a:rPr lang="en-GB" sz="1800" dirty="0" smtClean="0"/>
                        <a:t>£66,865</a:t>
                      </a:r>
                      <a:endParaRPr lang="en-GB" sz="1800" dirty="0"/>
                    </a:p>
                  </a:txBody>
                  <a:tcPr marL="91441" marR="91441" marT="45700" marB="45700"/>
                </a:tc>
              </a:tr>
            </a:tbl>
          </a:graphicData>
        </a:graphic>
      </p:graphicFrame>
      <p:pic>
        <p:nvPicPr>
          <p:cNvPr id="16405" name="Picture 4" descr="Manx shearwater chick venturing from its burrow on St Agnes and Gu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4876" y="3573016"/>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27370" y="3573016"/>
            <a:ext cx="7252942" cy="2246769"/>
          </a:xfrm>
          <a:prstGeom prst="rect">
            <a:avLst/>
          </a:prstGeom>
          <a:noFill/>
        </p:spPr>
        <p:txBody>
          <a:bodyPr wrap="square">
            <a:spAutoFit/>
          </a:bodyPr>
          <a:lstStyle/>
          <a:p>
            <a:pPr>
              <a:defRPr/>
            </a:pPr>
            <a:r>
              <a:rPr lang="en-US" sz="2000" b="0" u="sng" dirty="0" err="1">
                <a:solidFill>
                  <a:srgbClr val="FFFF66"/>
                </a:solidFill>
              </a:rPr>
              <a:t>Amserlen</a:t>
            </a:r>
            <a:r>
              <a:rPr lang="en-US" sz="2000" b="0" u="sng" dirty="0">
                <a:solidFill>
                  <a:srgbClr val="FFFF66"/>
                </a:solidFill>
              </a:rPr>
              <a:t> </a:t>
            </a:r>
            <a:r>
              <a:rPr lang="en-US" sz="2000" b="0" u="sng" dirty="0">
                <a:solidFill>
                  <a:schemeClr val="bg1"/>
                </a:solidFill>
              </a:rPr>
              <a:t>/ Timescale</a:t>
            </a:r>
          </a:p>
          <a:p>
            <a:pPr>
              <a:defRPr/>
            </a:pPr>
            <a:r>
              <a:rPr lang="en-US" sz="2000" b="0" dirty="0" err="1" smtClean="0">
                <a:solidFill>
                  <a:srgbClr val="FFFF66"/>
                </a:solidFill>
              </a:rPr>
              <a:t>Chwe</a:t>
            </a:r>
            <a:r>
              <a:rPr lang="en-US" sz="2000" b="0" dirty="0" smtClean="0">
                <a:solidFill>
                  <a:srgbClr val="FFFF66"/>
                </a:solidFill>
              </a:rPr>
              <a:t> </a:t>
            </a:r>
            <a:r>
              <a:rPr lang="en-US" sz="2000" b="0" dirty="0" smtClean="0">
                <a:solidFill>
                  <a:schemeClr val="bg1"/>
                </a:solidFill>
              </a:rPr>
              <a:t>/ Feb 2012  </a:t>
            </a:r>
            <a:r>
              <a:rPr lang="en-US" sz="2000" b="0" dirty="0" err="1" smtClean="0">
                <a:solidFill>
                  <a:srgbClr val="FFFF66"/>
                </a:solidFill>
              </a:rPr>
              <a:t>Ffurflen</a:t>
            </a:r>
            <a:r>
              <a:rPr lang="en-US" sz="2000" b="0" dirty="0" smtClean="0">
                <a:solidFill>
                  <a:srgbClr val="FFFF66"/>
                </a:solidFill>
              </a:rPr>
              <a:t> </a:t>
            </a:r>
            <a:r>
              <a:rPr lang="en-US" sz="2000" b="0" dirty="0" err="1" smtClean="0">
                <a:solidFill>
                  <a:srgbClr val="FFFF66"/>
                </a:solidFill>
              </a:rPr>
              <a:t>cyn</a:t>
            </a:r>
            <a:r>
              <a:rPr lang="en-US" sz="2000" b="0" dirty="0" smtClean="0">
                <a:solidFill>
                  <a:srgbClr val="FFFF66"/>
                </a:solidFill>
              </a:rPr>
              <a:t> </a:t>
            </a:r>
            <a:r>
              <a:rPr lang="en-US" sz="2000" b="0" dirty="0" err="1" smtClean="0">
                <a:solidFill>
                  <a:srgbClr val="FFFF66"/>
                </a:solidFill>
              </a:rPr>
              <a:t>ymgeisio</a:t>
            </a:r>
            <a:r>
              <a:rPr lang="en-US" sz="2000" b="0" dirty="0" smtClean="0">
                <a:solidFill>
                  <a:srgbClr val="FFFF66"/>
                </a:solidFill>
              </a:rPr>
              <a:t> / </a:t>
            </a:r>
            <a:r>
              <a:rPr lang="en-US" sz="2000" b="0" dirty="0" smtClean="0">
                <a:solidFill>
                  <a:schemeClr val="bg1"/>
                </a:solidFill>
              </a:rPr>
              <a:t>Pre-app form</a:t>
            </a:r>
            <a:endParaRPr lang="en-US" sz="2000" b="0" dirty="0">
              <a:solidFill>
                <a:schemeClr val="bg1"/>
              </a:solidFill>
            </a:endParaRPr>
          </a:p>
          <a:p>
            <a:pPr>
              <a:defRPr/>
            </a:pPr>
            <a:r>
              <a:rPr lang="en-US" sz="2000" b="0" dirty="0" smtClean="0">
                <a:solidFill>
                  <a:srgbClr val="FFFF66"/>
                </a:solidFill>
              </a:rPr>
              <a:t>Maw</a:t>
            </a:r>
            <a:r>
              <a:rPr lang="en-US" sz="2000" b="0" dirty="0" smtClean="0">
                <a:solidFill>
                  <a:schemeClr val="bg1"/>
                </a:solidFill>
              </a:rPr>
              <a:t> / Mar </a:t>
            </a:r>
            <a:r>
              <a:rPr lang="en-US" sz="2000" b="0" dirty="0">
                <a:solidFill>
                  <a:schemeClr val="bg1"/>
                </a:solidFill>
              </a:rPr>
              <a:t>2012 </a:t>
            </a:r>
            <a:r>
              <a:rPr lang="en-US" sz="2000" b="0" dirty="0" smtClean="0">
                <a:solidFill>
                  <a:schemeClr val="bg1"/>
                </a:solidFill>
              </a:rPr>
              <a:t>   </a:t>
            </a:r>
            <a:r>
              <a:rPr lang="en-US" sz="2000" b="0" dirty="0" err="1" smtClean="0">
                <a:solidFill>
                  <a:srgbClr val="FFFF66"/>
                </a:solidFill>
              </a:rPr>
              <a:t>Cais</a:t>
            </a:r>
            <a:r>
              <a:rPr lang="en-US" sz="2000" b="0" dirty="0" smtClean="0">
                <a:solidFill>
                  <a:srgbClr val="FFFF66"/>
                </a:solidFill>
              </a:rPr>
              <a:t> </a:t>
            </a:r>
            <a:r>
              <a:rPr lang="en-US" sz="2000" b="0" dirty="0" err="1" smtClean="0">
                <a:solidFill>
                  <a:srgbClr val="FFFF66"/>
                </a:solidFill>
              </a:rPr>
              <a:t>Rownd</a:t>
            </a:r>
            <a:r>
              <a:rPr lang="en-US" sz="2000" b="0" dirty="0" smtClean="0">
                <a:solidFill>
                  <a:srgbClr val="FFFF66"/>
                </a:solidFill>
              </a:rPr>
              <a:t> 1 </a:t>
            </a:r>
            <a:r>
              <a:rPr lang="en-US" sz="2000" b="0" dirty="0" smtClean="0">
                <a:solidFill>
                  <a:schemeClr val="bg1"/>
                </a:solidFill>
              </a:rPr>
              <a:t>/ Round </a:t>
            </a:r>
            <a:r>
              <a:rPr lang="en-US" sz="2000" b="0" dirty="0">
                <a:solidFill>
                  <a:schemeClr val="bg1"/>
                </a:solidFill>
              </a:rPr>
              <a:t>1 </a:t>
            </a:r>
            <a:r>
              <a:rPr lang="en-US" sz="2000" b="0" dirty="0" smtClean="0">
                <a:solidFill>
                  <a:schemeClr val="bg1"/>
                </a:solidFill>
              </a:rPr>
              <a:t>app submitted</a:t>
            </a:r>
            <a:endParaRPr lang="en-US" sz="2000" b="0" dirty="0">
              <a:solidFill>
                <a:schemeClr val="bg1"/>
              </a:solidFill>
            </a:endParaRPr>
          </a:p>
          <a:p>
            <a:pPr>
              <a:defRPr/>
            </a:pPr>
            <a:r>
              <a:rPr lang="en-US" sz="2000" b="0" dirty="0" smtClean="0">
                <a:solidFill>
                  <a:srgbClr val="FFFF66"/>
                </a:solidFill>
              </a:rPr>
              <a:t>Meh</a:t>
            </a:r>
            <a:r>
              <a:rPr lang="en-US" sz="2000" b="0" dirty="0" smtClean="0">
                <a:solidFill>
                  <a:schemeClr val="bg1"/>
                </a:solidFill>
              </a:rPr>
              <a:t> / Jun </a:t>
            </a:r>
            <a:r>
              <a:rPr lang="en-US" sz="2000" b="0" dirty="0">
                <a:solidFill>
                  <a:schemeClr val="bg1"/>
                </a:solidFill>
              </a:rPr>
              <a:t>2012 </a:t>
            </a:r>
            <a:r>
              <a:rPr lang="en-US" sz="2000" b="0" dirty="0" smtClean="0">
                <a:solidFill>
                  <a:schemeClr val="bg1"/>
                </a:solidFill>
              </a:rPr>
              <a:t>    </a:t>
            </a:r>
            <a:r>
              <a:rPr lang="en-US" sz="2000" b="0" dirty="0" err="1" smtClean="0">
                <a:solidFill>
                  <a:srgbClr val="FFFF66"/>
                </a:solidFill>
              </a:rPr>
              <a:t>Dyfarniad</a:t>
            </a:r>
            <a:r>
              <a:rPr lang="en-US" sz="2000" b="0" dirty="0" smtClean="0">
                <a:solidFill>
                  <a:srgbClr val="FFFF66"/>
                </a:solidFill>
              </a:rPr>
              <a:t> </a:t>
            </a:r>
            <a:r>
              <a:rPr lang="en-US" sz="2000" b="0" dirty="0" err="1">
                <a:solidFill>
                  <a:srgbClr val="FFFF66"/>
                </a:solidFill>
              </a:rPr>
              <a:t>Rownd</a:t>
            </a:r>
            <a:r>
              <a:rPr lang="en-US" sz="2000" b="0" dirty="0">
                <a:solidFill>
                  <a:srgbClr val="FFFF66"/>
                </a:solidFill>
              </a:rPr>
              <a:t> </a:t>
            </a:r>
            <a:r>
              <a:rPr lang="en-US" sz="2000" b="0" dirty="0" smtClean="0">
                <a:solidFill>
                  <a:srgbClr val="FFFF66"/>
                </a:solidFill>
              </a:rPr>
              <a:t>1 / </a:t>
            </a:r>
            <a:r>
              <a:rPr lang="en-US" sz="2000" b="0" dirty="0" smtClean="0">
                <a:solidFill>
                  <a:schemeClr val="bg1"/>
                </a:solidFill>
              </a:rPr>
              <a:t>Round </a:t>
            </a:r>
            <a:r>
              <a:rPr lang="en-US" sz="2000" b="0" dirty="0">
                <a:solidFill>
                  <a:schemeClr val="bg1"/>
                </a:solidFill>
              </a:rPr>
              <a:t>1 </a:t>
            </a:r>
            <a:r>
              <a:rPr lang="en-US" sz="2000" b="0" dirty="0" smtClean="0">
                <a:solidFill>
                  <a:schemeClr val="bg1"/>
                </a:solidFill>
              </a:rPr>
              <a:t>Award</a:t>
            </a:r>
            <a:endParaRPr lang="en-US" sz="2000" b="0" dirty="0">
              <a:solidFill>
                <a:schemeClr val="bg1"/>
              </a:solidFill>
            </a:endParaRPr>
          </a:p>
          <a:p>
            <a:pPr>
              <a:defRPr/>
            </a:pPr>
            <a:r>
              <a:rPr lang="en-US" sz="2000" b="0" dirty="0" err="1" smtClean="0">
                <a:solidFill>
                  <a:srgbClr val="FFFF66"/>
                </a:solidFill>
              </a:rPr>
              <a:t>Medi</a:t>
            </a:r>
            <a:r>
              <a:rPr lang="en-US" sz="2000" b="0" dirty="0" smtClean="0">
                <a:solidFill>
                  <a:srgbClr val="FFFF66"/>
                </a:solidFill>
              </a:rPr>
              <a:t> </a:t>
            </a:r>
            <a:r>
              <a:rPr lang="en-US" sz="2000" b="0" dirty="0" smtClean="0">
                <a:solidFill>
                  <a:schemeClr val="bg1"/>
                </a:solidFill>
              </a:rPr>
              <a:t>/ Sep </a:t>
            </a:r>
            <a:r>
              <a:rPr lang="en-US" sz="2000" b="0" dirty="0">
                <a:solidFill>
                  <a:schemeClr val="bg1"/>
                </a:solidFill>
              </a:rPr>
              <a:t>2012 </a:t>
            </a:r>
            <a:r>
              <a:rPr lang="en-US" sz="2000" b="0" dirty="0" smtClean="0">
                <a:solidFill>
                  <a:schemeClr val="bg1"/>
                </a:solidFill>
              </a:rPr>
              <a:t>   </a:t>
            </a:r>
            <a:r>
              <a:rPr lang="en-US" sz="2000" b="0" dirty="0" err="1" smtClean="0">
                <a:solidFill>
                  <a:srgbClr val="FFFF66"/>
                </a:solidFill>
              </a:rPr>
              <a:t>Cais</a:t>
            </a:r>
            <a:r>
              <a:rPr lang="en-US" sz="2000" b="0" dirty="0" smtClean="0">
                <a:solidFill>
                  <a:srgbClr val="FFFF66"/>
                </a:solidFill>
              </a:rPr>
              <a:t> </a:t>
            </a:r>
            <a:r>
              <a:rPr lang="en-US" sz="2000" b="0" dirty="0" err="1">
                <a:solidFill>
                  <a:srgbClr val="FFFF66"/>
                </a:solidFill>
              </a:rPr>
              <a:t>Rownd</a:t>
            </a:r>
            <a:r>
              <a:rPr lang="en-US" sz="2000" b="0" dirty="0">
                <a:solidFill>
                  <a:srgbClr val="FFFF66"/>
                </a:solidFill>
              </a:rPr>
              <a:t> </a:t>
            </a:r>
            <a:r>
              <a:rPr lang="en-US" sz="2000" b="0" dirty="0" smtClean="0">
                <a:solidFill>
                  <a:srgbClr val="FFFF66"/>
                </a:solidFill>
              </a:rPr>
              <a:t>2 / </a:t>
            </a:r>
            <a:r>
              <a:rPr lang="en-US" sz="2000" b="0" dirty="0" smtClean="0">
                <a:solidFill>
                  <a:schemeClr val="bg1"/>
                </a:solidFill>
              </a:rPr>
              <a:t>Round </a:t>
            </a:r>
            <a:r>
              <a:rPr lang="en-US" sz="2000" b="0" dirty="0">
                <a:solidFill>
                  <a:schemeClr val="bg1"/>
                </a:solidFill>
              </a:rPr>
              <a:t>2 </a:t>
            </a:r>
            <a:r>
              <a:rPr lang="en-US" sz="2000" b="0" dirty="0" smtClean="0">
                <a:solidFill>
                  <a:schemeClr val="bg1"/>
                </a:solidFill>
              </a:rPr>
              <a:t>app </a:t>
            </a:r>
            <a:r>
              <a:rPr lang="en-US" sz="2000" b="0" dirty="0">
                <a:solidFill>
                  <a:schemeClr val="bg1"/>
                </a:solidFill>
              </a:rPr>
              <a:t>submitted</a:t>
            </a:r>
          </a:p>
          <a:p>
            <a:pPr>
              <a:defRPr/>
            </a:pPr>
            <a:r>
              <a:rPr lang="en-US" sz="2000" b="0" dirty="0" err="1" smtClean="0">
                <a:solidFill>
                  <a:srgbClr val="FFFF66"/>
                </a:solidFill>
              </a:rPr>
              <a:t>Rhag</a:t>
            </a:r>
            <a:r>
              <a:rPr lang="en-US" sz="2000" b="0" dirty="0" smtClean="0">
                <a:solidFill>
                  <a:srgbClr val="FFFF66"/>
                </a:solidFill>
              </a:rPr>
              <a:t> </a:t>
            </a:r>
            <a:r>
              <a:rPr lang="en-US" sz="2000" b="0" dirty="0" smtClean="0">
                <a:solidFill>
                  <a:schemeClr val="bg1"/>
                </a:solidFill>
              </a:rPr>
              <a:t>/ Dec </a:t>
            </a:r>
            <a:r>
              <a:rPr lang="en-US" sz="2000" b="0" dirty="0">
                <a:solidFill>
                  <a:schemeClr val="bg1"/>
                </a:solidFill>
              </a:rPr>
              <a:t>2012 </a:t>
            </a:r>
            <a:r>
              <a:rPr lang="en-US" sz="2000" b="0" dirty="0" smtClean="0">
                <a:solidFill>
                  <a:schemeClr val="bg1"/>
                </a:solidFill>
              </a:rPr>
              <a:t>  </a:t>
            </a:r>
            <a:r>
              <a:rPr lang="en-US" sz="2000" b="0" dirty="0" err="1" smtClean="0">
                <a:solidFill>
                  <a:srgbClr val="FFFF66"/>
                </a:solidFill>
              </a:rPr>
              <a:t>Dyfarniad</a:t>
            </a:r>
            <a:r>
              <a:rPr lang="en-US" sz="2000" b="0" dirty="0" smtClean="0">
                <a:solidFill>
                  <a:srgbClr val="FFFF66"/>
                </a:solidFill>
              </a:rPr>
              <a:t> </a:t>
            </a:r>
            <a:r>
              <a:rPr lang="en-US" sz="2000" b="0" dirty="0" err="1" smtClean="0">
                <a:solidFill>
                  <a:srgbClr val="FFFF66"/>
                </a:solidFill>
              </a:rPr>
              <a:t>Rownd</a:t>
            </a:r>
            <a:r>
              <a:rPr lang="en-US" sz="2000" b="0" dirty="0" smtClean="0">
                <a:solidFill>
                  <a:srgbClr val="FFFF66"/>
                </a:solidFill>
              </a:rPr>
              <a:t> 2 </a:t>
            </a:r>
            <a:r>
              <a:rPr lang="en-US" sz="2000" b="0" dirty="0" smtClean="0">
                <a:solidFill>
                  <a:schemeClr val="bg1"/>
                </a:solidFill>
              </a:rPr>
              <a:t>/ Round </a:t>
            </a:r>
            <a:r>
              <a:rPr lang="en-US" sz="2000" b="0" dirty="0">
                <a:solidFill>
                  <a:schemeClr val="bg1"/>
                </a:solidFill>
              </a:rPr>
              <a:t>2 </a:t>
            </a:r>
            <a:r>
              <a:rPr lang="en-US" sz="2000" b="0" dirty="0" smtClean="0">
                <a:solidFill>
                  <a:schemeClr val="bg1"/>
                </a:solidFill>
              </a:rPr>
              <a:t>Award</a:t>
            </a:r>
            <a:endParaRPr lang="en-US" sz="2000" b="0" dirty="0">
              <a:solidFill>
                <a:schemeClr val="bg1"/>
              </a:solidFill>
            </a:endParaRPr>
          </a:p>
          <a:p>
            <a:pPr>
              <a:defRPr/>
            </a:pPr>
            <a:r>
              <a:rPr lang="en-US" sz="2000" b="0" dirty="0" err="1" smtClean="0">
                <a:solidFill>
                  <a:srgbClr val="FFFF66"/>
                </a:solidFill>
              </a:rPr>
              <a:t>Gor</a:t>
            </a:r>
            <a:r>
              <a:rPr lang="en-US" sz="2000" b="0" dirty="0" smtClean="0">
                <a:solidFill>
                  <a:srgbClr val="FFFF66"/>
                </a:solidFill>
              </a:rPr>
              <a:t> </a:t>
            </a:r>
            <a:r>
              <a:rPr lang="en-US" sz="2000" b="0" dirty="0" smtClean="0">
                <a:solidFill>
                  <a:schemeClr val="bg1"/>
                </a:solidFill>
              </a:rPr>
              <a:t>/ Jul </a:t>
            </a:r>
            <a:r>
              <a:rPr lang="en-US" sz="2000" b="0" dirty="0">
                <a:solidFill>
                  <a:schemeClr val="bg1"/>
                </a:solidFill>
              </a:rPr>
              <a:t>2016 </a:t>
            </a:r>
            <a:r>
              <a:rPr lang="en-US" sz="2000" b="0" dirty="0" smtClean="0">
                <a:solidFill>
                  <a:schemeClr val="bg1"/>
                </a:solidFill>
              </a:rPr>
              <a:t>      </a:t>
            </a:r>
            <a:r>
              <a:rPr lang="en-US" sz="2000" b="0" dirty="0" err="1" smtClean="0">
                <a:solidFill>
                  <a:srgbClr val="FFFF66"/>
                </a:solidFill>
              </a:rPr>
              <a:t>Gorffen</a:t>
            </a:r>
            <a:r>
              <a:rPr lang="en-US" sz="2000" b="0" dirty="0" smtClean="0">
                <a:solidFill>
                  <a:srgbClr val="FFFF66"/>
                </a:solidFill>
              </a:rPr>
              <a:t> y </a:t>
            </a:r>
            <a:r>
              <a:rPr lang="en-US" sz="2000" b="0" dirty="0" err="1" smtClean="0">
                <a:solidFill>
                  <a:srgbClr val="FFFF66"/>
                </a:solidFill>
              </a:rPr>
              <a:t>prosiect</a:t>
            </a:r>
            <a:r>
              <a:rPr lang="en-US" sz="2000" b="0" dirty="0" smtClean="0">
                <a:solidFill>
                  <a:srgbClr val="FFFF66"/>
                </a:solidFill>
              </a:rPr>
              <a:t> </a:t>
            </a:r>
            <a:r>
              <a:rPr lang="en-US" sz="2000" b="0" dirty="0" smtClean="0">
                <a:solidFill>
                  <a:schemeClr val="bg1"/>
                </a:solidFill>
              </a:rPr>
              <a:t>/ Project </a:t>
            </a:r>
            <a:r>
              <a:rPr lang="en-US" sz="2000" b="0" dirty="0">
                <a:solidFill>
                  <a:schemeClr val="bg1"/>
                </a:solidFill>
              </a:rPr>
              <a:t>completion</a:t>
            </a:r>
            <a:endParaRPr lang="en-GB" sz="2000" b="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body" sz="half" idx="2"/>
          </p:nvPr>
        </p:nvSpPr>
        <p:spPr>
          <a:xfrm>
            <a:off x="1258888" y="1412875"/>
            <a:ext cx="7273925" cy="5111750"/>
          </a:xfrm>
        </p:spPr>
        <p:txBody>
          <a:bodyPr/>
          <a:lstStyle/>
          <a:p>
            <a:pPr algn="ctr" eaLnBrk="1" hangingPunct="1">
              <a:buFontTx/>
              <a:buNone/>
              <a:defRPr/>
            </a:pPr>
            <a:r>
              <a:rPr lang="en-GB" sz="2200" dirty="0" err="1" smtClean="0">
                <a:solidFill>
                  <a:srgbClr val="FFFF66"/>
                </a:solidFill>
              </a:rPr>
              <a:t>Cronfa</a:t>
            </a:r>
            <a:r>
              <a:rPr lang="en-GB" sz="2200" dirty="0" smtClean="0">
                <a:solidFill>
                  <a:srgbClr val="FFFF66"/>
                </a:solidFill>
              </a:rPr>
              <a:t> </a:t>
            </a:r>
            <a:r>
              <a:rPr lang="en-GB" sz="2200" dirty="0" err="1" smtClean="0">
                <a:solidFill>
                  <a:srgbClr val="FFFF66"/>
                </a:solidFill>
              </a:rPr>
              <a:t>Dreftadaeth</a:t>
            </a:r>
            <a:r>
              <a:rPr lang="en-GB" sz="2200" dirty="0" smtClean="0">
                <a:solidFill>
                  <a:srgbClr val="FFFF66"/>
                </a:solidFill>
              </a:rPr>
              <a:t> y </a:t>
            </a:r>
            <a:r>
              <a:rPr lang="en-GB" sz="2200" dirty="0" err="1" smtClean="0">
                <a:solidFill>
                  <a:srgbClr val="FFFF66"/>
                </a:solidFill>
              </a:rPr>
              <a:t>Loteri</a:t>
            </a:r>
            <a:r>
              <a:rPr lang="en-GB" sz="2200" dirty="0" smtClean="0">
                <a:solidFill>
                  <a:srgbClr val="FFFF66"/>
                </a:solidFill>
              </a:rPr>
              <a:t> </a:t>
            </a:r>
            <a:r>
              <a:rPr lang="en-GB" sz="2200" dirty="0" smtClean="0"/>
              <a:t>/ Heritage Lottery Fund</a:t>
            </a:r>
          </a:p>
          <a:p>
            <a:pPr algn="ctr" eaLnBrk="1" hangingPunct="1">
              <a:buFontTx/>
              <a:buNone/>
              <a:defRPr/>
            </a:pPr>
            <a:r>
              <a:rPr lang="en-GB" sz="2200" dirty="0" err="1" smtClean="0"/>
              <a:t>T</a:t>
            </a:r>
            <a:r>
              <a:rPr lang="en-GB" sz="2400" dirty="0" err="1" smtClean="0"/>
              <a:t>ŷ</a:t>
            </a:r>
            <a:r>
              <a:rPr lang="en-GB" sz="2400" dirty="0" smtClean="0"/>
              <a:t> </a:t>
            </a:r>
            <a:r>
              <a:rPr lang="en-GB" sz="2200" dirty="0" smtClean="0"/>
              <a:t>James William House</a:t>
            </a:r>
          </a:p>
          <a:p>
            <a:pPr algn="ctr" eaLnBrk="1" hangingPunct="1">
              <a:buFontTx/>
              <a:buNone/>
              <a:defRPr/>
            </a:pPr>
            <a:r>
              <a:rPr lang="en-GB" sz="2200" dirty="0" smtClean="0">
                <a:solidFill>
                  <a:srgbClr val="FFFF66"/>
                </a:solidFill>
              </a:rPr>
              <a:t>9</a:t>
            </a:r>
            <a:r>
              <a:rPr lang="en-GB" sz="2200" dirty="0" smtClean="0"/>
              <a:t> </a:t>
            </a:r>
            <a:r>
              <a:rPr lang="en-GB" sz="2200" dirty="0" err="1" smtClean="0">
                <a:solidFill>
                  <a:srgbClr val="FFFF66"/>
                </a:solidFill>
              </a:rPr>
              <a:t>Plas</a:t>
            </a:r>
            <a:r>
              <a:rPr lang="en-GB" sz="2200" dirty="0" smtClean="0">
                <a:solidFill>
                  <a:srgbClr val="FFFF66"/>
                </a:solidFill>
              </a:rPr>
              <a:t> </a:t>
            </a:r>
            <a:r>
              <a:rPr lang="en-GB" sz="2200" dirty="0" err="1" smtClean="0">
                <a:solidFill>
                  <a:srgbClr val="FFFF66"/>
                </a:solidFill>
              </a:rPr>
              <a:t>yr</a:t>
            </a:r>
            <a:r>
              <a:rPr lang="en-GB" sz="2200" dirty="0" smtClean="0">
                <a:solidFill>
                  <a:srgbClr val="FFFF66"/>
                </a:solidFill>
              </a:rPr>
              <a:t> </a:t>
            </a:r>
            <a:r>
              <a:rPr lang="en-GB" sz="2200" dirty="0" err="1" smtClean="0">
                <a:solidFill>
                  <a:srgbClr val="FFFF66"/>
                </a:solidFill>
              </a:rPr>
              <a:t>Amgueddfa</a:t>
            </a:r>
            <a:r>
              <a:rPr lang="en-GB" sz="2200" dirty="0" smtClean="0">
                <a:solidFill>
                  <a:srgbClr val="FFFF66"/>
                </a:solidFill>
              </a:rPr>
              <a:t> </a:t>
            </a:r>
            <a:r>
              <a:rPr lang="en-GB" sz="2200" dirty="0" smtClean="0"/>
              <a:t>/ 9 Museum Place</a:t>
            </a:r>
          </a:p>
          <a:p>
            <a:pPr algn="ctr" eaLnBrk="1" hangingPunct="1">
              <a:buFontTx/>
              <a:buNone/>
              <a:defRPr/>
            </a:pPr>
            <a:r>
              <a:rPr lang="en-GB" sz="2200" dirty="0" err="1" smtClean="0">
                <a:solidFill>
                  <a:srgbClr val="FFFF66"/>
                </a:solidFill>
              </a:rPr>
              <a:t>Caerdydd</a:t>
            </a:r>
            <a:r>
              <a:rPr lang="en-GB" sz="2200" dirty="0" smtClean="0">
                <a:solidFill>
                  <a:srgbClr val="FFFF66"/>
                </a:solidFill>
              </a:rPr>
              <a:t> </a:t>
            </a:r>
            <a:r>
              <a:rPr lang="en-GB" sz="2200" dirty="0" smtClean="0"/>
              <a:t>/Cardiff</a:t>
            </a:r>
          </a:p>
          <a:p>
            <a:pPr algn="ctr" eaLnBrk="1" hangingPunct="1">
              <a:buFontTx/>
              <a:buNone/>
              <a:defRPr/>
            </a:pPr>
            <a:r>
              <a:rPr lang="en-GB" sz="2200" dirty="0" smtClean="0"/>
              <a:t>CF10 3BD</a:t>
            </a:r>
          </a:p>
          <a:p>
            <a:pPr eaLnBrk="1" hangingPunct="1">
              <a:buFontTx/>
              <a:buNone/>
              <a:defRPr/>
            </a:pPr>
            <a:endParaRPr lang="en-GB" sz="2200" dirty="0" smtClean="0"/>
          </a:p>
          <a:p>
            <a:pPr eaLnBrk="1" hangingPunct="1">
              <a:buFontTx/>
              <a:buNone/>
              <a:defRPr/>
            </a:pPr>
            <a:r>
              <a:rPr lang="en-GB" sz="2200" dirty="0" err="1" smtClean="0">
                <a:solidFill>
                  <a:srgbClr val="FFFF66"/>
                </a:solidFill>
              </a:rPr>
              <a:t>Ffôn</a:t>
            </a:r>
            <a:r>
              <a:rPr lang="en-GB" sz="2200" dirty="0" smtClean="0">
                <a:solidFill>
                  <a:srgbClr val="FFFF66"/>
                </a:solidFill>
              </a:rPr>
              <a:t> </a:t>
            </a:r>
            <a:r>
              <a:rPr lang="en-GB" sz="2200" dirty="0" smtClean="0"/>
              <a:t>/ Tel:	 029 2034 3413</a:t>
            </a:r>
          </a:p>
          <a:p>
            <a:pPr eaLnBrk="1" hangingPunct="1">
              <a:buFontTx/>
              <a:buNone/>
              <a:defRPr/>
            </a:pPr>
            <a:r>
              <a:rPr lang="en-GB" sz="2200" dirty="0" err="1" smtClean="0">
                <a:solidFill>
                  <a:srgbClr val="FFFF66"/>
                </a:solidFill>
              </a:rPr>
              <a:t>Ebost</a:t>
            </a:r>
            <a:r>
              <a:rPr lang="en-GB" sz="2200" dirty="0" smtClean="0">
                <a:solidFill>
                  <a:srgbClr val="FFFF66"/>
                </a:solidFill>
              </a:rPr>
              <a:t> </a:t>
            </a:r>
            <a:r>
              <a:rPr lang="en-GB" sz="2200" dirty="0" smtClean="0"/>
              <a:t>/ Email:  </a:t>
            </a:r>
            <a:r>
              <a:rPr lang="en-GB" sz="2200" u="sng" dirty="0" smtClean="0">
                <a:solidFill>
                  <a:srgbClr val="FFFF66"/>
                </a:solidFill>
              </a:rPr>
              <a:t>cymru@hlf.org.uk</a:t>
            </a:r>
            <a:r>
              <a:rPr lang="en-GB" sz="2200" dirty="0" smtClean="0">
                <a:solidFill>
                  <a:srgbClr val="FFFF66"/>
                </a:solidFill>
              </a:rPr>
              <a:t> </a:t>
            </a:r>
            <a:r>
              <a:rPr lang="en-GB" sz="2200" dirty="0" smtClean="0"/>
              <a:t>/ </a:t>
            </a:r>
            <a:r>
              <a:rPr lang="en-GB" sz="2200" u="sng" dirty="0" smtClean="0"/>
              <a:t>wales@hlf.org.uk</a:t>
            </a:r>
          </a:p>
          <a:p>
            <a:pPr eaLnBrk="1" hangingPunct="1">
              <a:buFontTx/>
              <a:buNone/>
              <a:defRPr/>
            </a:pPr>
            <a:r>
              <a:rPr lang="en-GB" sz="2200" dirty="0" err="1" smtClean="0">
                <a:solidFill>
                  <a:srgbClr val="FFFF66"/>
                </a:solidFill>
              </a:rPr>
              <a:t>Gwe</a:t>
            </a:r>
            <a:r>
              <a:rPr lang="en-GB" sz="2200" dirty="0" smtClean="0">
                <a:solidFill>
                  <a:srgbClr val="FFFF66"/>
                </a:solidFill>
              </a:rPr>
              <a:t> </a:t>
            </a:r>
            <a:r>
              <a:rPr lang="en-GB" sz="2200" dirty="0" smtClean="0"/>
              <a:t>/ Web:	 </a:t>
            </a:r>
            <a:r>
              <a:rPr lang="en-GB" sz="2200" u="sng" dirty="0" smtClean="0">
                <a:solidFill>
                  <a:srgbClr val="FFFF66"/>
                </a:solidFill>
              </a:rPr>
              <a:t>cymraeg.hlf.org.uk</a:t>
            </a:r>
            <a:r>
              <a:rPr lang="en-GB" sz="2200" dirty="0" smtClean="0">
                <a:solidFill>
                  <a:srgbClr val="FFFF66"/>
                </a:solidFill>
              </a:rPr>
              <a:t> </a:t>
            </a:r>
            <a:r>
              <a:rPr lang="en-GB" sz="2200" dirty="0" smtClean="0"/>
              <a:t>/ </a:t>
            </a:r>
            <a:r>
              <a:rPr lang="en-GB" sz="2200" u="sng" dirty="0" smtClean="0"/>
              <a:t>www.hlf.org.uk</a:t>
            </a:r>
            <a:r>
              <a:rPr lang="en-GB" sz="2200" dirty="0" smtClean="0"/>
              <a:t> </a:t>
            </a:r>
          </a:p>
          <a:p>
            <a:pPr marL="0" indent="0">
              <a:buFontTx/>
              <a:buNone/>
              <a:defRPr/>
            </a:pPr>
            <a:r>
              <a:rPr lang="en-GB" sz="2200" dirty="0" smtClean="0"/>
              <a:t>Twitter</a:t>
            </a:r>
            <a:r>
              <a:rPr lang="en-GB" sz="2200" dirty="0"/>
              <a:t>: @</a:t>
            </a:r>
            <a:r>
              <a:rPr lang="en-GB" sz="2200" dirty="0" err="1"/>
              <a:t>HLFCymru</a:t>
            </a:r>
            <a:endParaRPr lang="en-GB" sz="2200" dirty="0"/>
          </a:p>
          <a:p>
            <a:pPr marL="0" indent="0">
              <a:buFontTx/>
              <a:buNone/>
              <a:defRPr/>
            </a:pPr>
            <a:r>
              <a:rPr lang="en-GB" sz="2200" dirty="0" smtClean="0"/>
              <a:t>Facebook</a:t>
            </a:r>
            <a:r>
              <a:rPr lang="en-GB" sz="2200" dirty="0"/>
              <a:t>: </a:t>
            </a:r>
            <a:r>
              <a:rPr lang="en-GB" sz="2200" dirty="0" err="1">
                <a:solidFill>
                  <a:srgbClr val="FFFF66"/>
                </a:solidFill>
              </a:rPr>
              <a:t>Cronfa</a:t>
            </a:r>
            <a:r>
              <a:rPr lang="en-GB" sz="2200" dirty="0">
                <a:solidFill>
                  <a:srgbClr val="FFFF66"/>
                </a:solidFill>
              </a:rPr>
              <a:t> </a:t>
            </a:r>
            <a:r>
              <a:rPr lang="en-GB" sz="2200" dirty="0" err="1">
                <a:solidFill>
                  <a:srgbClr val="FFFF66"/>
                </a:solidFill>
              </a:rPr>
              <a:t>Dreftadaeth</a:t>
            </a:r>
            <a:r>
              <a:rPr lang="en-GB" sz="2200" dirty="0">
                <a:solidFill>
                  <a:srgbClr val="FFFF66"/>
                </a:solidFill>
              </a:rPr>
              <a:t> y </a:t>
            </a:r>
            <a:r>
              <a:rPr lang="en-GB" sz="2200" dirty="0" err="1">
                <a:solidFill>
                  <a:srgbClr val="FFFF66"/>
                </a:solidFill>
              </a:rPr>
              <a:t>Loteri</a:t>
            </a:r>
            <a:r>
              <a:rPr lang="en-GB" sz="2200" dirty="0">
                <a:solidFill>
                  <a:srgbClr val="FFFF66"/>
                </a:solidFill>
              </a:rPr>
              <a:t> – </a:t>
            </a:r>
            <a:r>
              <a:rPr lang="en-GB" sz="2200" dirty="0" err="1">
                <a:solidFill>
                  <a:srgbClr val="FFFF66"/>
                </a:solidFill>
              </a:rPr>
              <a:t>Cymru</a:t>
            </a:r>
            <a:r>
              <a:rPr lang="en-GB" sz="2200" dirty="0">
                <a:solidFill>
                  <a:srgbClr val="FFFF66"/>
                </a:solidFill>
              </a:rPr>
              <a:t> </a:t>
            </a:r>
            <a:r>
              <a:rPr lang="en-GB" sz="2200" dirty="0"/>
              <a:t>/ Heritage Lottery Fund - Wales</a:t>
            </a:r>
          </a:p>
          <a:p>
            <a:pPr eaLnBrk="1" hangingPunct="1">
              <a:buFontTx/>
              <a:buNone/>
              <a:defRPr/>
            </a:pPr>
            <a:endParaRPr lang="en-GB" sz="2200" dirty="0" smtClean="0"/>
          </a:p>
          <a:p>
            <a:pPr eaLnBrk="1" hangingPunct="1">
              <a:buFontTx/>
              <a:buNone/>
              <a:defRPr/>
            </a:pPr>
            <a:endParaRPr lang="en-GB" sz="2200" dirty="0" smtClean="0"/>
          </a:p>
        </p:txBody>
      </p:sp>
      <p:sp>
        <p:nvSpPr>
          <p:cNvPr id="17411" name="Rectangle 5"/>
          <p:cNvSpPr>
            <a:spLocks noGrp="1" noChangeArrowheads="1"/>
          </p:cNvSpPr>
          <p:nvPr>
            <p:ph type="title"/>
          </p:nvPr>
        </p:nvSpPr>
        <p:spPr bwMode="auto">
          <a:xfrm>
            <a:off x="755650" y="476250"/>
            <a:ext cx="8229600" cy="777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GB" sz="3200" b="1" dirty="0" err="1" smtClean="0">
                <a:solidFill>
                  <a:srgbClr val="FFFF00"/>
                </a:solidFill>
              </a:rPr>
              <a:t>Cysylltwch</a:t>
            </a:r>
            <a:r>
              <a:rPr lang="en-GB" sz="3200" b="1" dirty="0" smtClean="0">
                <a:solidFill>
                  <a:srgbClr val="FFFF00"/>
                </a:solidFill>
              </a:rPr>
              <a:t> â </a:t>
            </a:r>
            <a:r>
              <a:rPr lang="en-GB" sz="3200" b="1" dirty="0" err="1" smtClean="0">
                <a:solidFill>
                  <a:srgbClr val="FFFF00"/>
                </a:solidFill>
              </a:rPr>
              <a:t>ni</a:t>
            </a:r>
            <a:r>
              <a:rPr lang="en-GB" sz="3200" b="1" dirty="0" smtClean="0">
                <a:solidFill>
                  <a:srgbClr val="FFFF00"/>
                </a:solidFill>
              </a:rPr>
              <a:t> / </a:t>
            </a:r>
            <a:r>
              <a:rPr lang="en-GB" sz="3200" b="1" dirty="0" smtClean="0"/>
              <a:t>Contact us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tompot blen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333038"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3"/>
          <p:cNvSpPr txBox="1">
            <a:spLocks noChangeArrowheads="1"/>
          </p:cNvSpPr>
          <p:nvPr/>
        </p:nvSpPr>
        <p:spPr bwMode="auto">
          <a:xfrm>
            <a:off x="395287" y="523446"/>
            <a:ext cx="813715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eaLnBrk="1" hangingPunct="1">
              <a:spcBef>
                <a:spcPts val="0"/>
              </a:spcBef>
            </a:pPr>
            <a:r>
              <a:rPr lang="en-GB" sz="4800" dirty="0">
                <a:solidFill>
                  <a:schemeClr val="bg1"/>
                </a:solidFill>
              </a:rPr>
              <a:t>Any questions</a:t>
            </a:r>
            <a:r>
              <a:rPr lang="en-GB" sz="4800" dirty="0" smtClean="0">
                <a:solidFill>
                  <a:schemeClr val="bg1"/>
                </a:solidFill>
              </a:rPr>
              <a:t>?</a:t>
            </a:r>
          </a:p>
          <a:p>
            <a:pPr eaLnBrk="1" hangingPunct="1">
              <a:spcBef>
                <a:spcPts val="0"/>
              </a:spcBef>
            </a:pPr>
            <a:r>
              <a:rPr lang="en-GB" sz="4800" dirty="0" err="1" smtClean="0">
                <a:solidFill>
                  <a:schemeClr val="bg1"/>
                </a:solidFill>
              </a:rPr>
              <a:t>Unrhyw</a:t>
            </a:r>
            <a:r>
              <a:rPr lang="en-GB" sz="4800" dirty="0" smtClean="0">
                <a:solidFill>
                  <a:schemeClr val="bg1"/>
                </a:solidFill>
              </a:rPr>
              <a:t> </a:t>
            </a:r>
            <a:r>
              <a:rPr lang="en-GB" sz="4800" dirty="0" err="1" smtClean="0">
                <a:solidFill>
                  <a:schemeClr val="bg1"/>
                </a:solidFill>
              </a:rPr>
              <a:t>gwestiynau</a:t>
            </a:r>
            <a:r>
              <a:rPr lang="en-GB" sz="4800" dirty="0" smtClean="0">
                <a:solidFill>
                  <a:schemeClr val="bg1"/>
                </a:solidFill>
              </a:rPr>
              <a:t>?</a:t>
            </a:r>
            <a:endParaRPr lang="en-GB" sz="4800" dirty="0">
              <a:solidFill>
                <a:schemeClr val="bg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889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b="1" dirty="0">
                <a:solidFill>
                  <a:srgbClr val="FFFF00"/>
                </a:solidFill>
              </a:rPr>
              <a:t>Beth </a:t>
            </a:r>
            <a:r>
              <a:rPr lang="en-US" b="1" dirty="0" err="1">
                <a:solidFill>
                  <a:srgbClr val="FFFF00"/>
                </a:solidFill>
              </a:rPr>
              <a:t>yw</a:t>
            </a:r>
            <a:r>
              <a:rPr lang="en-US" b="1" dirty="0">
                <a:solidFill>
                  <a:srgbClr val="FFFF00"/>
                </a:solidFill>
              </a:rPr>
              <a:t> </a:t>
            </a:r>
            <a:r>
              <a:rPr lang="en-US" b="1" dirty="0" err="1">
                <a:solidFill>
                  <a:srgbClr val="FFFF00"/>
                </a:solidFill>
              </a:rPr>
              <a:t>Cronfa</a:t>
            </a:r>
            <a:r>
              <a:rPr lang="en-US" b="1" dirty="0">
                <a:solidFill>
                  <a:srgbClr val="FFFF00"/>
                </a:solidFill>
              </a:rPr>
              <a:t> </a:t>
            </a:r>
            <a:r>
              <a:rPr lang="en-US" b="1" dirty="0" err="1">
                <a:solidFill>
                  <a:srgbClr val="FFFF00"/>
                </a:solidFill>
              </a:rPr>
              <a:t>Dreftadaeth</a:t>
            </a:r>
            <a:r>
              <a:rPr lang="en-US" b="1" dirty="0">
                <a:solidFill>
                  <a:srgbClr val="FFFF00"/>
                </a:solidFill>
              </a:rPr>
              <a:t> y </a:t>
            </a:r>
            <a:r>
              <a:rPr lang="en-US" b="1" dirty="0" err="1">
                <a:solidFill>
                  <a:srgbClr val="FFFF00"/>
                </a:solidFill>
              </a:rPr>
              <a:t>Loteri</a:t>
            </a:r>
            <a:r>
              <a:rPr lang="en-US" b="1" dirty="0">
                <a:solidFill>
                  <a:srgbClr val="FFFF00"/>
                </a:solidFill>
              </a:rPr>
              <a:t>?</a:t>
            </a:r>
            <a:r>
              <a:rPr lang="en-US" b="1" dirty="0"/>
              <a:t/>
            </a:r>
            <a:br>
              <a:rPr lang="en-US" b="1" dirty="0"/>
            </a:br>
            <a:r>
              <a:rPr lang="en-US" b="1" dirty="0"/>
              <a:t>What is the Heritage Lottery Fund?</a:t>
            </a:r>
            <a:endParaRPr lang="en-GB" altLang="en-US" b="1" dirty="0" smtClean="0"/>
          </a:p>
        </p:txBody>
      </p:sp>
      <p:sp>
        <p:nvSpPr>
          <p:cNvPr id="4099" name="Rectangle 3"/>
          <p:cNvSpPr>
            <a:spLocks noGrp="1" noChangeArrowheads="1"/>
          </p:cNvSpPr>
          <p:nvPr>
            <p:ph type="body" idx="4294967295"/>
          </p:nvPr>
        </p:nvSpPr>
        <p:spPr>
          <a:xfrm>
            <a:off x="0" y="2349500"/>
            <a:ext cx="4572000" cy="1219200"/>
          </a:xfrm>
        </p:spPr>
        <p:txBody>
          <a:bodyPr/>
          <a:lstStyle/>
          <a:p>
            <a:pPr marL="0" indent="0" algn="ctr">
              <a:lnSpc>
                <a:spcPct val="80000"/>
              </a:lnSpc>
              <a:spcBef>
                <a:spcPct val="0"/>
              </a:spcBef>
              <a:buFontTx/>
              <a:buNone/>
            </a:pPr>
            <a:endParaRPr lang="en-US" altLang="en-US" sz="3600" b="1" smtClean="0"/>
          </a:p>
          <a:p>
            <a:pPr marL="0" indent="0" algn="ctr">
              <a:lnSpc>
                <a:spcPct val="80000"/>
              </a:lnSpc>
              <a:spcBef>
                <a:spcPct val="0"/>
              </a:spcBef>
              <a:buFontTx/>
              <a:buNone/>
            </a:pPr>
            <a:endParaRPr lang="en-US" altLang="en-US" sz="3600" b="1" smtClean="0"/>
          </a:p>
          <a:p>
            <a:pPr marL="0" indent="0" algn="ctr">
              <a:lnSpc>
                <a:spcPct val="80000"/>
              </a:lnSpc>
              <a:spcBef>
                <a:spcPct val="0"/>
              </a:spcBef>
              <a:buFontTx/>
              <a:buNone/>
            </a:pPr>
            <a:endParaRPr lang="en-US" altLang="en-US" sz="3600" b="1" smtClean="0"/>
          </a:p>
          <a:p>
            <a:pPr marL="0" indent="0">
              <a:lnSpc>
                <a:spcPct val="80000"/>
              </a:lnSpc>
              <a:spcBef>
                <a:spcPct val="0"/>
              </a:spcBef>
              <a:buFontTx/>
              <a:buNone/>
            </a:pPr>
            <a:endParaRPr lang="en-US" altLang="en-US" sz="3600" smtClean="0"/>
          </a:p>
          <a:p>
            <a:pPr marL="0" indent="0">
              <a:lnSpc>
                <a:spcPct val="80000"/>
              </a:lnSpc>
              <a:spcBef>
                <a:spcPct val="0"/>
              </a:spcBef>
              <a:buFontTx/>
              <a:buNone/>
            </a:pPr>
            <a:endParaRPr lang="en-US" altLang="en-US" sz="2000" b="1" smtClean="0"/>
          </a:p>
        </p:txBody>
      </p:sp>
      <p:pic>
        <p:nvPicPr>
          <p:cNvPr id="41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375" y="1124744"/>
            <a:ext cx="4391025" cy="561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descr="hoverfly"/>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4641850" y="1104613"/>
            <a:ext cx="2522538" cy="2806700"/>
          </a:xfrm>
          <a:noFill/>
        </p:spPr>
      </p:pic>
      <p:pic>
        <p:nvPicPr>
          <p:cNvPr id="4102" name="Picture 6" descr="wood white lord's wood 20th m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1850" y="3911313"/>
            <a:ext cx="2522538"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00563" y="260350"/>
            <a:ext cx="4248150" cy="706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3200" b="1" dirty="0" smtClean="0">
                <a:solidFill>
                  <a:srgbClr val="FFFF00"/>
                </a:solidFill>
              </a:rPr>
              <a:t>Beth </a:t>
            </a:r>
            <a:r>
              <a:rPr lang="en-GB" sz="3200" b="1" dirty="0" err="1">
                <a:solidFill>
                  <a:srgbClr val="FFFF00"/>
                </a:solidFill>
              </a:rPr>
              <a:t>ydym</a:t>
            </a:r>
            <a:r>
              <a:rPr lang="en-GB" sz="3200" b="1" dirty="0">
                <a:solidFill>
                  <a:srgbClr val="FFFF00"/>
                </a:solidFill>
              </a:rPr>
              <a:t> </a:t>
            </a:r>
            <a:r>
              <a:rPr lang="en-GB" sz="3200" b="1" dirty="0" err="1">
                <a:solidFill>
                  <a:srgbClr val="FFFF00"/>
                </a:solidFill>
              </a:rPr>
              <a:t>yn</a:t>
            </a:r>
            <a:r>
              <a:rPr lang="en-GB" sz="3200" b="1" dirty="0">
                <a:solidFill>
                  <a:srgbClr val="FFFF00"/>
                </a:solidFill>
              </a:rPr>
              <a:t> </a:t>
            </a:r>
            <a:r>
              <a:rPr lang="en-GB" sz="3200" b="1" dirty="0" err="1">
                <a:solidFill>
                  <a:srgbClr val="FFFF00"/>
                </a:solidFill>
              </a:rPr>
              <a:t>ei</a:t>
            </a:r>
            <a:r>
              <a:rPr lang="en-GB" sz="3200" b="1" dirty="0">
                <a:solidFill>
                  <a:srgbClr val="FFFF00"/>
                </a:solidFill>
              </a:rPr>
              <a:t> </a:t>
            </a:r>
            <a:r>
              <a:rPr lang="en-GB" sz="3200" b="1" dirty="0" err="1">
                <a:solidFill>
                  <a:srgbClr val="FFFF00"/>
                </a:solidFill>
              </a:rPr>
              <a:t>ariannu</a:t>
            </a:r>
            <a:r>
              <a:rPr lang="en-GB" sz="3200" b="1" dirty="0">
                <a:solidFill>
                  <a:srgbClr val="FFFF00"/>
                </a:solidFill>
              </a:rPr>
              <a:t>? </a:t>
            </a:r>
            <a:r>
              <a:rPr lang="en-GB" sz="3200" b="1" dirty="0" smtClean="0">
                <a:solidFill>
                  <a:srgbClr val="FFFF00"/>
                </a:solidFill>
              </a:rPr>
              <a:t/>
            </a:r>
            <a:br>
              <a:rPr lang="en-GB" sz="3200" b="1" dirty="0" smtClean="0">
                <a:solidFill>
                  <a:srgbClr val="FFFF00"/>
                </a:solidFill>
              </a:rPr>
            </a:br>
            <a:r>
              <a:rPr lang="en-GB" sz="3200" b="1" dirty="0" smtClean="0"/>
              <a:t>What do we fund?</a:t>
            </a:r>
          </a:p>
        </p:txBody>
      </p:sp>
      <p:sp>
        <p:nvSpPr>
          <p:cNvPr id="154627" name="Rectangle 3"/>
          <p:cNvSpPr>
            <a:spLocks noGrp="1" noChangeArrowheads="1"/>
          </p:cNvSpPr>
          <p:nvPr>
            <p:ph type="body" idx="1"/>
          </p:nvPr>
        </p:nvSpPr>
        <p:spPr>
          <a:xfrm>
            <a:off x="4500563" y="2133600"/>
            <a:ext cx="4176712" cy="4114800"/>
          </a:xfrm>
        </p:spPr>
        <p:txBody>
          <a:bodyPr/>
          <a:lstStyle/>
          <a:p>
            <a:pPr marL="0" indent="0">
              <a:lnSpc>
                <a:spcPct val="90000"/>
              </a:lnSpc>
              <a:buFontTx/>
              <a:buNone/>
              <a:defRPr/>
            </a:pPr>
            <a:r>
              <a:rPr lang="en-GB" sz="2200" b="1" dirty="0" err="1" smtClean="0">
                <a:solidFill>
                  <a:srgbClr val="FFFF66"/>
                </a:solidFill>
              </a:rPr>
              <a:t>Prosiectau</a:t>
            </a:r>
            <a:r>
              <a:rPr lang="en-GB" sz="2200" b="1" dirty="0" smtClean="0">
                <a:solidFill>
                  <a:srgbClr val="FFFF66"/>
                </a:solidFill>
              </a:rPr>
              <a:t> </a:t>
            </a:r>
            <a:r>
              <a:rPr lang="en-GB" sz="2200" b="1" dirty="0" smtClean="0"/>
              <a:t>/ Projects</a:t>
            </a:r>
          </a:p>
          <a:p>
            <a:pPr marL="0" indent="0">
              <a:lnSpc>
                <a:spcPct val="90000"/>
              </a:lnSpc>
              <a:buFontTx/>
              <a:buNone/>
              <a:defRPr/>
            </a:pPr>
            <a:endParaRPr lang="en-GB" sz="2200" b="1" dirty="0"/>
          </a:p>
          <a:p>
            <a:pPr>
              <a:lnSpc>
                <a:spcPct val="90000"/>
              </a:lnSpc>
              <a:buFontTx/>
              <a:buChar char="-"/>
              <a:defRPr/>
            </a:pPr>
            <a:r>
              <a:rPr lang="en-GB" sz="2200" dirty="0" err="1" smtClean="0">
                <a:solidFill>
                  <a:srgbClr val="FFFF66"/>
                </a:solidFill>
              </a:rPr>
              <a:t>Wedi’i</a:t>
            </a:r>
            <a:r>
              <a:rPr lang="en-GB" sz="2200" dirty="0" smtClean="0">
                <a:solidFill>
                  <a:srgbClr val="FFFF66"/>
                </a:solidFill>
              </a:rPr>
              <a:t> </a:t>
            </a:r>
            <a:r>
              <a:rPr lang="en-GB" sz="2200" dirty="0" err="1" smtClean="0">
                <a:solidFill>
                  <a:srgbClr val="FFFF66"/>
                </a:solidFill>
              </a:rPr>
              <a:t>ddiffinio</a:t>
            </a:r>
            <a:r>
              <a:rPr lang="en-GB" sz="2200" dirty="0" smtClean="0">
                <a:solidFill>
                  <a:srgbClr val="FFFF66"/>
                </a:solidFill>
              </a:rPr>
              <a:t> </a:t>
            </a:r>
            <a:r>
              <a:rPr lang="en-GB" sz="2200" dirty="0" err="1" smtClean="0">
                <a:solidFill>
                  <a:srgbClr val="FFFF66"/>
                </a:solidFill>
              </a:rPr>
              <a:t>o’r</a:t>
            </a:r>
            <a:r>
              <a:rPr lang="en-GB" sz="2200" dirty="0" smtClean="0">
                <a:solidFill>
                  <a:srgbClr val="FFFF66"/>
                </a:solidFill>
              </a:rPr>
              <a:t> </a:t>
            </a:r>
            <a:r>
              <a:rPr lang="en-GB" sz="2200" dirty="0" err="1" smtClean="0">
                <a:solidFill>
                  <a:srgbClr val="FFFF66"/>
                </a:solidFill>
              </a:rPr>
              <a:t>cychwyn</a:t>
            </a:r>
            <a:r>
              <a:rPr lang="en-GB" sz="2200" dirty="0" smtClean="0">
                <a:solidFill>
                  <a:srgbClr val="FFFF66"/>
                </a:solidFill>
              </a:rPr>
              <a:t> </a:t>
            </a:r>
            <a:r>
              <a:rPr lang="en-GB" sz="2200" dirty="0" smtClean="0"/>
              <a:t>/ Is defined at the outset;</a:t>
            </a:r>
          </a:p>
          <a:p>
            <a:pPr>
              <a:lnSpc>
                <a:spcPct val="90000"/>
              </a:lnSpc>
              <a:buFontTx/>
              <a:buChar char="-"/>
              <a:defRPr/>
            </a:pPr>
            <a:r>
              <a:rPr lang="en-GB" sz="2200" dirty="0" err="1" smtClean="0">
                <a:solidFill>
                  <a:srgbClr val="FFFF66"/>
                </a:solidFill>
              </a:rPr>
              <a:t>Dyw</a:t>
            </a:r>
            <a:r>
              <a:rPr lang="en-GB" sz="2200" dirty="0" smtClean="0">
                <a:solidFill>
                  <a:srgbClr val="FFFF66"/>
                </a:solidFill>
              </a:rPr>
              <a:t> e </a:t>
            </a:r>
            <a:r>
              <a:rPr lang="en-GB" sz="2200" dirty="0" err="1" smtClean="0">
                <a:solidFill>
                  <a:srgbClr val="FFFF66"/>
                </a:solidFill>
              </a:rPr>
              <a:t>ddim</a:t>
            </a:r>
            <a:r>
              <a:rPr lang="en-GB" sz="2200" dirty="0" smtClean="0">
                <a:solidFill>
                  <a:srgbClr val="FFFF66"/>
                </a:solidFill>
              </a:rPr>
              <a:t> </a:t>
            </a:r>
            <a:r>
              <a:rPr lang="en-GB" sz="2200" dirty="0" err="1" smtClean="0">
                <a:solidFill>
                  <a:srgbClr val="FFFF66"/>
                </a:solidFill>
              </a:rPr>
              <a:t>wedi</a:t>
            </a:r>
            <a:r>
              <a:rPr lang="en-GB" sz="2200" dirty="0" smtClean="0">
                <a:solidFill>
                  <a:srgbClr val="FFFF66"/>
                </a:solidFill>
              </a:rPr>
              <a:t> </a:t>
            </a:r>
            <a:r>
              <a:rPr lang="en-GB" sz="2200" dirty="0" err="1" smtClean="0">
                <a:solidFill>
                  <a:srgbClr val="FFFF66"/>
                </a:solidFill>
              </a:rPr>
              <a:t>dechrau</a:t>
            </a:r>
            <a:r>
              <a:rPr lang="en-GB" sz="2200" dirty="0" smtClean="0">
                <a:solidFill>
                  <a:srgbClr val="FFFF66"/>
                </a:solidFill>
              </a:rPr>
              <a:t> </a:t>
            </a:r>
            <a:r>
              <a:rPr lang="en-GB" sz="2200" dirty="0" smtClean="0"/>
              <a:t>/ Has not yet started;</a:t>
            </a:r>
          </a:p>
          <a:p>
            <a:pPr>
              <a:lnSpc>
                <a:spcPct val="90000"/>
              </a:lnSpc>
              <a:buFontTx/>
              <a:buChar char="-"/>
              <a:defRPr/>
            </a:pPr>
            <a:r>
              <a:rPr lang="en-GB" sz="2200" dirty="0" err="1" smtClean="0">
                <a:solidFill>
                  <a:srgbClr val="FFFF66"/>
                </a:solidFill>
              </a:rPr>
              <a:t>Bydd</a:t>
            </a:r>
            <a:r>
              <a:rPr lang="en-GB" sz="2200" dirty="0" smtClean="0">
                <a:solidFill>
                  <a:srgbClr val="FFFF66"/>
                </a:solidFill>
              </a:rPr>
              <a:t> </a:t>
            </a:r>
            <a:r>
              <a:rPr lang="en-GB" sz="2200" dirty="0" err="1" smtClean="0">
                <a:solidFill>
                  <a:srgbClr val="FFFF66"/>
                </a:solidFill>
              </a:rPr>
              <a:t>yn</a:t>
            </a:r>
            <a:r>
              <a:rPr lang="en-GB" sz="2200" dirty="0" smtClean="0">
                <a:solidFill>
                  <a:srgbClr val="FFFF66"/>
                </a:solidFill>
              </a:rPr>
              <a:t> </a:t>
            </a:r>
            <a:r>
              <a:rPr lang="en-GB" sz="2200" dirty="0" err="1" smtClean="0">
                <a:solidFill>
                  <a:srgbClr val="FFFF66"/>
                </a:solidFill>
              </a:rPr>
              <a:t>cyfrannu</a:t>
            </a:r>
            <a:r>
              <a:rPr lang="en-GB" sz="2200" dirty="0" smtClean="0">
                <a:solidFill>
                  <a:srgbClr val="FFFF66"/>
                </a:solidFill>
              </a:rPr>
              <a:t> at </a:t>
            </a:r>
            <a:r>
              <a:rPr lang="en-GB" sz="2200" dirty="0" err="1" smtClean="0">
                <a:solidFill>
                  <a:srgbClr val="FFFF66"/>
                </a:solidFill>
              </a:rPr>
              <a:t>fodloni’r</a:t>
            </a:r>
            <a:r>
              <a:rPr lang="en-GB" sz="2200" dirty="0" smtClean="0">
                <a:solidFill>
                  <a:srgbClr val="FFFF66"/>
                </a:solidFill>
              </a:rPr>
              <a:t> </a:t>
            </a:r>
            <a:r>
              <a:rPr lang="en-GB" sz="2200" dirty="0" err="1" smtClean="0">
                <a:solidFill>
                  <a:srgbClr val="FFFF66"/>
                </a:solidFill>
              </a:rPr>
              <a:t>canlyniadau</a:t>
            </a:r>
            <a:r>
              <a:rPr lang="en-GB" sz="2200" dirty="0" smtClean="0">
                <a:solidFill>
                  <a:srgbClr val="FFFF66"/>
                </a:solidFill>
              </a:rPr>
              <a:t> </a:t>
            </a:r>
            <a:r>
              <a:rPr lang="en-GB" sz="2200" dirty="0" smtClean="0"/>
              <a:t>/ Will contribute to achieving the outcomes we describe</a:t>
            </a:r>
            <a:endParaRPr lang="en-GB" sz="2200" dirty="0"/>
          </a:p>
          <a:p>
            <a:pPr>
              <a:lnSpc>
                <a:spcPct val="90000"/>
              </a:lnSpc>
              <a:buFontTx/>
              <a:buNone/>
              <a:defRPr/>
            </a:pPr>
            <a:endParaRPr lang="en-GB" sz="2200" dirty="0"/>
          </a:p>
        </p:txBody>
      </p:sp>
      <p:pic>
        <p:nvPicPr>
          <p:cNvPr id="5124" name="Picture 4" descr="wood mo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10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683568" y="620688"/>
            <a:ext cx="7772400" cy="4114800"/>
          </a:xfrm>
        </p:spPr>
        <p:txBody>
          <a:bodyPr/>
          <a:lstStyle/>
          <a:p>
            <a:pPr eaLnBrk="1" hangingPunct="1">
              <a:buFontTx/>
              <a:buNone/>
            </a:pPr>
            <a:r>
              <a:rPr lang="en-GB" sz="3200" b="1" dirty="0" smtClean="0">
                <a:solidFill>
                  <a:srgbClr val="FFFF00"/>
                </a:solidFill>
              </a:rPr>
              <a:t>Heritage is…</a:t>
            </a:r>
          </a:p>
          <a:p>
            <a:pPr eaLnBrk="1" hangingPunct="1">
              <a:buFontTx/>
              <a:buNone/>
            </a:pPr>
            <a:endParaRPr lang="en-GB" b="1" i="1" dirty="0" smtClean="0"/>
          </a:p>
          <a:p>
            <a:pPr eaLnBrk="1" hangingPunct="1">
              <a:buFontTx/>
              <a:buNone/>
            </a:pPr>
            <a:r>
              <a:rPr lang="en-GB" b="1" i="1" dirty="0" smtClean="0"/>
              <a:t>“everything tangible and intangible that we have inherited from the past, and value enough to want to share and sustain for the future.”</a:t>
            </a:r>
          </a:p>
          <a:p>
            <a:pPr eaLnBrk="1" hangingPunct="1">
              <a:buFontTx/>
              <a:buNone/>
            </a:pPr>
            <a:endParaRPr lang="en-GB" b="1" i="1" dirty="0" smtClean="0"/>
          </a:p>
          <a:p>
            <a:pPr eaLnBrk="1" hangingPunct="1">
              <a:buFontTx/>
              <a:buNone/>
            </a:pPr>
            <a:r>
              <a:rPr lang="en-GB" sz="3200" b="1" dirty="0" err="1">
                <a:solidFill>
                  <a:srgbClr val="FFFF66"/>
                </a:solidFill>
              </a:rPr>
              <a:t>Treftadaeth</a:t>
            </a:r>
            <a:r>
              <a:rPr lang="en-GB" sz="3200" b="1" dirty="0">
                <a:solidFill>
                  <a:srgbClr val="FFFF66"/>
                </a:solidFill>
              </a:rPr>
              <a:t> </a:t>
            </a:r>
            <a:r>
              <a:rPr lang="en-GB" sz="3200" b="1" dirty="0" err="1" smtClean="0">
                <a:solidFill>
                  <a:srgbClr val="FFFF66"/>
                </a:solidFill>
              </a:rPr>
              <a:t>yw</a:t>
            </a:r>
            <a:r>
              <a:rPr lang="en-GB" sz="3200" b="1" dirty="0" smtClean="0">
                <a:solidFill>
                  <a:srgbClr val="FFFF66"/>
                </a:solidFill>
              </a:rPr>
              <a:t>…</a:t>
            </a:r>
            <a:endParaRPr lang="en-GB" sz="3200" b="1" dirty="0">
              <a:solidFill>
                <a:srgbClr val="FFFF66"/>
              </a:solidFill>
            </a:endParaRPr>
          </a:p>
          <a:p>
            <a:pPr eaLnBrk="1" hangingPunct="1">
              <a:buFontTx/>
              <a:buNone/>
            </a:pPr>
            <a:endParaRPr lang="en-GB" b="1" dirty="0"/>
          </a:p>
          <a:p>
            <a:pPr eaLnBrk="1" hangingPunct="1">
              <a:buFontTx/>
              <a:buNone/>
            </a:pPr>
            <a:r>
              <a:rPr lang="en-GB" b="1" i="1" dirty="0" smtClean="0"/>
              <a:t>“</a:t>
            </a:r>
            <a:r>
              <a:rPr lang="en-GB" b="1" i="1" dirty="0" err="1" smtClean="0"/>
              <a:t>popeth</a:t>
            </a:r>
            <a:r>
              <a:rPr lang="en-GB" b="1" i="1" dirty="0" smtClean="0"/>
              <a:t> </a:t>
            </a:r>
            <a:r>
              <a:rPr lang="en-GB" b="1" i="1" dirty="0" err="1"/>
              <a:t>cyffyrddadwy</a:t>
            </a:r>
            <a:r>
              <a:rPr lang="en-GB" b="1" i="1" dirty="0"/>
              <a:t> ac </a:t>
            </a:r>
            <a:r>
              <a:rPr lang="en-GB" b="1" i="1" dirty="0" err="1"/>
              <a:t>anghyffyrddadwy</a:t>
            </a:r>
            <a:r>
              <a:rPr lang="en-GB" b="1" i="1" dirty="0"/>
              <a:t> </a:t>
            </a:r>
            <a:r>
              <a:rPr lang="en-GB" b="1" i="1" dirty="0" err="1"/>
              <a:t>rydym</a:t>
            </a:r>
            <a:r>
              <a:rPr lang="en-GB" b="1" i="1" dirty="0"/>
              <a:t> </a:t>
            </a:r>
            <a:r>
              <a:rPr lang="en-GB" b="1" i="1" dirty="0" err="1" smtClean="0"/>
              <a:t>wedi’i</a:t>
            </a:r>
            <a:r>
              <a:rPr lang="en-GB" b="1" i="1" dirty="0" smtClean="0"/>
              <a:t> </a:t>
            </a:r>
            <a:r>
              <a:rPr lang="en-GB" b="1" i="1" dirty="0" err="1" smtClean="0"/>
              <a:t>hetifeddu</a:t>
            </a:r>
            <a:r>
              <a:rPr lang="en-GB" b="1" i="1" dirty="0" smtClean="0"/>
              <a:t> </a:t>
            </a:r>
            <a:r>
              <a:rPr lang="en-GB" b="1" i="1" dirty="0" err="1"/>
              <a:t>o’r</a:t>
            </a:r>
            <a:r>
              <a:rPr lang="en-GB" b="1" i="1" dirty="0"/>
              <a:t> </a:t>
            </a:r>
            <a:r>
              <a:rPr lang="en-GB" b="1" i="1" dirty="0" err="1"/>
              <a:t>gorffennol</a:t>
            </a:r>
            <a:r>
              <a:rPr lang="en-GB" b="1" i="1" dirty="0"/>
              <a:t>, ac </a:t>
            </a:r>
            <a:r>
              <a:rPr lang="en-GB" b="1" i="1" dirty="0" err="1"/>
              <a:t>yn</a:t>
            </a:r>
            <a:r>
              <a:rPr lang="en-GB" b="1" i="1" dirty="0"/>
              <a:t> </a:t>
            </a:r>
            <a:r>
              <a:rPr lang="en-GB" b="1" i="1" dirty="0" err="1"/>
              <a:t>ei</a:t>
            </a:r>
            <a:r>
              <a:rPr lang="en-GB" b="1" i="1" dirty="0"/>
              <a:t> </a:t>
            </a:r>
            <a:r>
              <a:rPr lang="en-GB" b="1" i="1" dirty="0" err="1" smtClean="0"/>
              <a:t>gwerthfawrogi’n</a:t>
            </a:r>
            <a:r>
              <a:rPr lang="en-GB" b="1" i="1" dirty="0" smtClean="0"/>
              <a:t> </a:t>
            </a:r>
            <a:r>
              <a:rPr lang="en-GB" b="1" i="1" dirty="0" err="1"/>
              <a:t>ddigon</a:t>
            </a:r>
            <a:r>
              <a:rPr lang="en-GB" b="1" i="1" dirty="0"/>
              <a:t> i </a:t>
            </a:r>
            <a:r>
              <a:rPr lang="en-GB" b="1" i="1" dirty="0" err="1"/>
              <a:t>fod</a:t>
            </a:r>
            <a:r>
              <a:rPr lang="en-GB" b="1" i="1" dirty="0"/>
              <a:t> </a:t>
            </a:r>
            <a:r>
              <a:rPr lang="en-GB" b="1" i="1" dirty="0" err="1"/>
              <a:t>eisiau</a:t>
            </a:r>
            <a:r>
              <a:rPr lang="en-GB" b="1" i="1" dirty="0"/>
              <a:t> </a:t>
            </a:r>
            <a:r>
              <a:rPr lang="en-GB" b="1" i="1" dirty="0" err="1"/>
              <a:t>ei</a:t>
            </a:r>
            <a:r>
              <a:rPr lang="en-GB" b="1" i="1" dirty="0"/>
              <a:t> </a:t>
            </a:r>
            <a:r>
              <a:rPr lang="en-GB" b="1" i="1" dirty="0" err="1"/>
              <a:t>rhannu</a:t>
            </a:r>
            <a:r>
              <a:rPr lang="en-GB" b="1" i="1" dirty="0"/>
              <a:t> </a:t>
            </a:r>
            <a:r>
              <a:rPr lang="en-GB" b="1" i="1" dirty="0" err="1"/>
              <a:t>a’i</a:t>
            </a:r>
            <a:r>
              <a:rPr lang="en-GB" b="1" i="1" dirty="0"/>
              <a:t> </a:t>
            </a:r>
            <a:r>
              <a:rPr lang="en-GB" b="1" i="1" dirty="0" err="1"/>
              <a:t>chynnal</a:t>
            </a:r>
            <a:r>
              <a:rPr lang="en-GB" b="1" i="1" dirty="0"/>
              <a:t> </a:t>
            </a:r>
            <a:r>
              <a:rPr lang="en-GB" b="1" i="1" dirty="0" err="1"/>
              <a:t>ar</a:t>
            </a:r>
            <a:r>
              <a:rPr lang="en-GB" b="1" i="1" dirty="0"/>
              <a:t> </a:t>
            </a:r>
            <a:r>
              <a:rPr lang="en-GB" b="1" i="1" dirty="0" err="1"/>
              <a:t>gyfer</a:t>
            </a:r>
            <a:r>
              <a:rPr lang="en-GB" b="1" i="1" dirty="0"/>
              <a:t> y </a:t>
            </a:r>
            <a:r>
              <a:rPr lang="en-GB" b="1" i="1" dirty="0" err="1" smtClean="0"/>
              <a:t>dyfodol</a:t>
            </a:r>
            <a:r>
              <a:rPr lang="en-GB" b="1" i="1" dirty="0" smtClean="0"/>
              <a:t>.”</a:t>
            </a:r>
            <a:endParaRPr lang="en-GB" b="1" i="1" dirty="0"/>
          </a:p>
          <a:p>
            <a:pPr eaLnBrk="1" hangingPunct="1">
              <a:buFontTx/>
              <a:buNone/>
            </a:pPr>
            <a:endParaRPr lang="en-US" b="1" i="1" dirty="0" smtClean="0"/>
          </a:p>
          <a:p>
            <a:pPr eaLnBrk="1" hangingPunct="1"/>
            <a:endParaRPr lang="en-GB"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marsh t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3573016"/>
            <a:ext cx="2847975"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1"/>
          <p:cNvSpPr txBox="1">
            <a:spLocks/>
          </p:cNvSpPr>
          <p:nvPr/>
        </p:nvSpPr>
        <p:spPr bwMode="auto">
          <a:xfrm>
            <a:off x="200826" y="112791"/>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r>
              <a:rPr lang="en-US" altLang="en-US" sz="3200" dirty="0" smtClean="0">
                <a:solidFill>
                  <a:srgbClr val="FFFF66"/>
                </a:solidFill>
              </a:rPr>
              <a:t>Beth </a:t>
            </a:r>
            <a:r>
              <a:rPr lang="en-US" altLang="en-US" sz="3200" dirty="0" err="1" smtClean="0">
                <a:solidFill>
                  <a:srgbClr val="FFFF66"/>
                </a:solidFill>
              </a:rPr>
              <a:t>yw</a:t>
            </a:r>
            <a:r>
              <a:rPr lang="en-US" altLang="en-US" sz="3200" dirty="0" smtClean="0">
                <a:solidFill>
                  <a:srgbClr val="FFFF66"/>
                </a:solidFill>
              </a:rPr>
              <a:t> </a:t>
            </a:r>
            <a:r>
              <a:rPr lang="en-US" altLang="en-US" sz="3200" dirty="0" err="1" smtClean="0">
                <a:solidFill>
                  <a:srgbClr val="FFFF66"/>
                </a:solidFill>
              </a:rPr>
              <a:t>treftadaeth</a:t>
            </a:r>
            <a:r>
              <a:rPr lang="en-US" altLang="en-US" sz="3200" dirty="0" smtClean="0">
                <a:solidFill>
                  <a:srgbClr val="FFFF66"/>
                </a:solidFill>
              </a:rPr>
              <a:t> </a:t>
            </a:r>
            <a:r>
              <a:rPr lang="en-US" altLang="en-US" sz="3200" dirty="0" err="1" smtClean="0">
                <a:solidFill>
                  <a:srgbClr val="FFFF66"/>
                </a:solidFill>
              </a:rPr>
              <a:t>naturiol</a:t>
            </a:r>
            <a:r>
              <a:rPr lang="en-US" altLang="en-US" sz="3200" dirty="0" smtClean="0">
                <a:solidFill>
                  <a:srgbClr val="FFFF66"/>
                </a:solidFill>
              </a:rPr>
              <a:t>?</a:t>
            </a:r>
          </a:p>
          <a:p>
            <a:r>
              <a:rPr lang="en-US" altLang="en-US" sz="3200" dirty="0" smtClean="0">
                <a:solidFill>
                  <a:schemeClr val="bg1"/>
                </a:solidFill>
              </a:rPr>
              <a:t>What </a:t>
            </a:r>
            <a:r>
              <a:rPr lang="en-US" altLang="en-US" sz="3200" dirty="0">
                <a:solidFill>
                  <a:schemeClr val="bg1"/>
                </a:solidFill>
              </a:rPr>
              <a:t>is natural heritage?</a:t>
            </a:r>
            <a:r>
              <a:rPr lang="en-GB" altLang="en-US" sz="3200" dirty="0">
                <a:solidFill>
                  <a:schemeClr val="bg1"/>
                </a:solidFill>
              </a:rPr>
              <a:t/>
            </a:r>
            <a:br>
              <a:rPr lang="en-GB" altLang="en-US" sz="3200" dirty="0">
                <a:solidFill>
                  <a:schemeClr val="bg1"/>
                </a:solidFill>
              </a:rPr>
            </a:br>
            <a:endParaRPr lang="en-GB" altLang="en-US" sz="3200" dirty="0">
              <a:solidFill>
                <a:schemeClr val="bg1"/>
              </a:solidFill>
            </a:endParaRPr>
          </a:p>
        </p:txBody>
      </p:sp>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836" y="1243013"/>
            <a:ext cx="4968875"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Users\JulieF\Desktop\LP-11-07045_nmdcslievegullion_jp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70" y="3667365"/>
            <a:ext cx="400526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11266"/>
                                        </p:tgtEl>
                                        <p:attrNameLst>
                                          <p:attrName>style.visibility</p:attrName>
                                        </p:attrNameLst>
                                      </p:cBhvr>
                                      <p:to>
                                        <p:strVal val="visible"/>
                                      </p:to>
                                    </p:set>
                                    <p:anim calcmode="lin" valueType="num">
                                      <p:cBhvr>
                                        <p:cTn id="15" dur="1000" fill="hold"/>
                                        <p:tgtEl>
                                          <p:spTgt spid="11266"/>
                                        </p:tgtEl>
                                        <p:attrNameLst>
                                          <p:attrName>ppt_w</p:attrName>
                                        </p:attrNameLst>
                                      </p:cBhvr>
                                      <p:tavLst>
                                        <p:tav tm="0">
                                          <p:val>
                                            <p:fltVal val="0"/>
                                          </p:val>
                                        </p:tav>
                                        <p:tav tm="100000">
                                          <p:val>
                                            <p:strVal val="#ppt_w"/>
                                          </p:val>
                                        </p:tav>
                                      </p:tavLst>
                                    </p:anim>
                                    <p:anim calcmode="lin" valueType="num">
                                      <p:cBhvr>
                                        <p:cTn id="16" dur="1000" fill="hold"/>
                                        <p:tgtEl>
                                          <p:spTgt spid="11266"/>
                                        </p:tgtEl>
                                        <p:attrNameLst>
                                          <p:attrName>ppt_h</p:attrName>
                                        </p:attrNameLst>
                                      </p:cBhvr>
                                      <p:tavLst>
                                        <p:tav tm="0">
                                          <p:val>
                                            <p:fltVal val="0"/>
                                          </p:val>
                                        </p:tav>
                                        <p:tav tm="100000">
                                          <p:val>
                                            <p:strVal val="#ppt_h"/>
                                          </p:val>
                                        </p:tav>
                                      </p:tavLst>
                                    </p:anim>
                                    <p:anim calcmode="lin" valueType="num">
                                      <p:cBhvr>
                                        <p:cTn id="17" dur="1000" fill="hold"/>
                                        <p:tgtEl>
                                          <p:spTgt spid="11266"/>
                                        </p:tgtEl>
                                        <p:attrNameLst>
                                          <p:attrName>style.rotation</p:attrName>
                                        </p:attrNameLst>
                                      </p:cBhvr>
                                      <p:tavLst>
                                        <p:tav tm="0">
                                          <p:val>
                                            <p:fltVal val="90"/>
                                          </p:val>
                                        </p:tav>
                                        <p:tav tm="100000">
                                          <p:val>
                                            <p:fltVal val="0"/>
                                          </p:val>
                                        </p:tav>
                                      </p:tavLst>
                                    </p:anim>
                                    <p:animEffect transition="in" filter="fade">
                                      <p:cBhvr>
                                        <p:cTn id="18" dur="1000"/>
                                        <p:tgtEl>
                                          <p:spTgt spid="1126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179512" y="188640"/>
            <a:ext cx="61847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altLang="en-US" dirty="0" err="1" smtClean="0">
                <a:solidFill>
                  <a:srgbClr val="FFFF66"/>
                </a:solidFill>
                <a:cs typeface="Arial" charset="0"/>
              </a:rPr>
              <a:t>Canlyniadau</a:t>
            </a:r>
            <a:r>
              <a:rPr lang="en-GB" altLang="en-US" dirty="0" smtClean="0">
                <a:solidFill>
                  <a:srgbClr val="FFFF66"/>
                </a:solidFill>
                <a:cs typeface="Arial" charset="0"/>
              </a:rPr>
              <a:t> </a:t>
            </a:r>
            <a:r>
              <a:rPr lang="en-GB" altLang="en-US" dirty="0" err="1" smtClean="0">
                <a:solidFill>
                  <a:srgbClr val="FFFF66"/>
                </a:solidFill>
                <a:cs typeface="Arial" charset="0"/>
              </a:rPr>
              <a:t>ar</a:t>
            </a:r>
            <a:r>
              <a:rPr lang="en-GB" altLang="en-US" dirty="0" smtClean="0">
                <a:solidFill>
                  <a:srgbClr val="FFFF66"/>
                </a:solidFill>
                <a:cs typeface="Arial" charset="0"/>
              </a:rPr>
              <a:t> </a:t>
            </a:r>
            <a:r>
              <a:rPr lang="en-GB" altLang="en-US" dirty="0" err="1" smtClean="0">
                <a:solidFill>
                  <a:srgbClr val="FFFF66"/>
                </a:solidFill>
                <a:cs typeface="Arial" charset="0"/>
              </a:rPr>
              <a:t>gyfer</a:t>
            </a:r>
            <a:r>
              <a:rPr lang="en-GB" altLang="en-US" dirty="0" smtClean="0">
                <a:solidFill>
                  <a:srgbClr val="FFFF66"/>
                </a:solidFill>
                <a:cs typeface="Arial" charset="0"/>
              </a:rPr>
              <a:t> </a:t>
            </a:r>
            <a:r>
              <a:rPr lang="en-GB" altLang="en-US" dirty="0" smtClean="0">
                <a:solidFill>
                  <a:srgbClr val="FFFFFF"/>
                </a:solidFill>
                <a:cs typeface="Arial" charset="0"/>
              </a:rPr>
              <a:t>… / Outcomes </a:t>
            </a:r>
            <a:r>
              <a:rPr lang="en-GB" altLang="en-US" dirty="0">
                <a:solidFill>
                  <a:srgbClr val="FFFFFF"/>
                </a:solidFill>
                <a:cs typeface="Arial" charset="0"/>
              </a:rPr>
              <a:t>for…</a:t>
            </a:r>
          </a:p>
        </p:txBody>
      </p:sp>
      <p:graphicFrame>
        <p:nvGraphicFramePr>
          <p:cNvPr id="4" name="Group 5"/>
          <p:cNvGraphicFramePr>
            <a:graphicFrameLocks/>
          </p:cNvGraphicFramePr>
          <p:nvPr>
            <p:extLst>
              <p:ext uri="{D42A27DB-BD31-4B8C-83A1-F6EECF244321}">
                <p14:modId xmlns:p14="http://schemas.microsoft.com/office/powerpoint/2010/main" val="1653998882"/>
              </p:ext>
            </p:extLst>
          </p:nvPr>
        </p:nvGraphicFramePr>
        <p:xfrm>
          <a:off x="196850" y="784225"/>
          <a:ext cx="8715375" cy="5071872"/>
        </p:xfrm>
        <a:graphic>
          <a:graphicData uri="http://schemas.openxmlformats.org/drawingml/2006/table">
            <a:tbl>
              <a:tblPr/>
              <a:tblGrid>
                <a:gridCol w="1782862"/>
                <a:gridCol w="2664296"/>
                <a:gridCol w="4268217"/>
              </a:tblGrid>
              <a:tr h="5397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dirty="0" err="1" smtClean="0">
                          <a:ln>
                            <a:noFill/>
                          </a:ln>
                          <a:solidFill>
                            <a:srgbClr val="FFFF66"/>
                          </a:solidFill>
                          <a:effectLst/>
                          <a:latin typeface="Arial" charset="0"/>
                          <a:ea typeface="ＭＳ Ｐゴシック" pitchFamily="34" charset="-128"/>
                          <a:cs typeface="Arial" charset="0"/>
                        </a:rPr>
                        <a:t>Treftadaeth</a:t>
                      </a:r>
                      <a:r>
                        <a:rPr kumimoji="0" lang="en-GB" sz="20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2000" b="0" i="0" u="none" strike="noStrike" cap="none" normalizeH="0" baseline="0" dirty="0" smtClean="0">
                          <a:ln>
                            <a:noFill/>
                          </a:ln>
                          <a:solidFill>
                            <a:schemeClr val="bg1"/>
                          </a:solidFill>
                          <a:effectLst/>
                          <a:latin typeface="Arial" charset="0"/>
                          <a:ea typeface="ＭＳ Ｐゴシック" pitchFamily="34" charset="-128"/>
                          <a:cs typeface="Arial" charset="0"/>
                        </a:rPr>
                        <a:t>/ Heritage</a:t>
                      </a:r>
                    </a:p>
                  </a:txBody>
                  <a:tcPr marL="91457" marR="9145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dirty="0" err="1" smtClean="0">
                          <a:ln>
                            <a:noFill/>
                          </a:ln>
                          <a:solidFill>
                            <a:srgbClr val="FFFF66"/>
                          </a:solidFill>
                          <a:effectLst/>
                          <a:latin typeface="Arial" charset="0"/>
                          <a:ea typeface="ＭＳ Ｐゴシック" pitchFamily="34" charset="-128"/>
                          <a:cs typeface="Arial" charset="0"/>
                        </a:rPr>
                        <a:t>Pobl</a:t>
                      </a:r>
                      <a:r>
                        <a:rPr kumimoji="0" lang="en-GB" sz="20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2000" b="0" i="0" u="none" strike="noStrike" cap="none" normalizeH="0" baseline="0" dirty="0" smtClean="0">
                          <a:ln>
                            <a:noFill/>
                          </a:ln>
                          <a:solidFill>
                            <a:schemeClr val="bg1"/>
                          </a:solidFill>
                          <a:effectLst/>
                          <a:latin typeface="Arial" charset="0"/>
                          <a:ea typeface="ＭＳ Ｐゴシック" pitchFamily="34" charset="-128"/>
                          <a:cs typeface="Arial" charset="0"/>
                        </a:rPr>
                        <a:t>/ People</a:t>
                      </a:r>
                    </a:p>
                  </a:txBody>
                  <a:tcPr marL="91457" marR="9145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dirty="0" err="1" smtClean="0">
                          <a:ln>
                            <a:noFill/>
                          </a:ln>
                          <a:solidFill>
                            <a:srgbClr val="FFFF66"/>
                          </a:solidFill>
                          <a:effectLst/>
                          <a:latin typeface="Arial" charset="0"/>
                          <a:ea typeface="ＭＳ Ｐゴシック" pitchFamily="34" charset="-128"/>
                          <a:cs typeface="Arial" charset="0"/>
                        </a:rPr>
                        <a:t>Cymunedau</a:t>
                      </a:r>
                      <a:r>
                        <a:rPr kumimoji="0" lang="en-GB" sz="20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2000" b="0" i="0" u="none" strike="noStrike" cap="none" normalizeH="0" baseline="0" dirty="0" smtClean="0">
                          <a:ln>
                            <a:noFill/>
                          </a:ln>
                          <a:solidFill>
                            <a:schemeClr val="bg1"/>
                          </a:solidFill>
                          <a:effectLst/>
                          <a:latin typeface="Arial" charset="0"/>
                          <a:ea typeface="ＭＳ Ｐゴシック" pitchFamily="34" charset="-128"/>
                          <a:cs typeface="Arial" charset="0"/>
                        </a:rPr>
                        <a:t>/ Communities</a:t>
                      </a:r>
                    </a:p>
                  </a:txBody>
                  <a:tcPr marL="91457" marR="9145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284663">
                <a:tc>
                  <a:txBody>
                    <a:bodyPr/>
                    <a:lstStyle/>
                    <a:p>
                      <a:pPr marL="87313" marR="0" lvl="0" indent="-87313" algn="l" defTabSz="914400" rtl="0" eaLnBrk="0" fontAlgn="base" latinLnBrk="0" hangingPunct="0">
                        <a:lnSpc>
                          <a:spcPct val="100000"/>
                        </a:lnSpc>
                        <a:spcBef>
                          <a:spcPct val="20000"/>
                        </a:spcBef>
                        <a:spcAft>
                          <a:spcPct val="0"/>
                        </a:spcAft>
                        <a:buClrTx/>
                        <a:buSzTx/>
                        <a:buFontTx/>
                        <a:buChar char="•"/>
                        <a:tabLst/>
                      </a:pP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Rheoli’n</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well </a:t>
                      </a:r>
                      <a:r>
                        <a:rPr kumimoji="0" lang="en-GB" sz="1800" b="0" i="0" u="none" strike="noStrike" cap="none" normalizeH="0" baseline="0" dirty="0" smtClean="0">
                          <a:ln>
                            <a:noFill/>
                          </a:ln>
                          <a:solidFill>
                            <a:schemeClr val="bg1"/>
                          </a:solidFill>
                          <a:effectLst/>
                          <a:latin typeface="Arial" charset="0"/>
                          <a:ea typeface="ＭＳ Ｐゴシック" pitchFamily="34" charset="-128"/>
                          <a:cs typeface="Arial" charset="0"/>
                        </a:rPr>
                        <a:t>/ Better managed</a:t>
                      </a:r>
                    </a:p>
                    <a:p>
                      <a:pPr marL="87313" marR="0" lvl="0" indent="-87313" algn="l" defTabSz="914400" rtl="0" eaLnBrk="0" fontAlgn="base" latinLnBrk="0" hangingPunct="0">
                        <a:lnSpc>
                          <a:spcPct val="100000"/>
                        </a:lnSpc>
                        <a:spcBef>
                          <a:spcPct val="20000"/>
                        </a:spcBef>
                        <a:spcAft>
                          <a:spcPct val="0"/>
                        </a:spcAft>
                        <a:buClrTx/>
                        <a:buSzTx/>
                        <a:buFontTx/>
                        <a:buChar char="•"/>
                        <a:tabLst/>
                      </a:pP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Mewn</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cyflwr</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gwell</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smtClean="0">
                          <a:ln>
                            <a:noFill/>
                          </a:ln>
                          <a:solidFill>
                            <a:schemeClr val="bg1"/>
                          </a:solidFill>
                          <a:effectLst/>
                          <a:latin typeface="Arial" charset="0"/>
                          <a:ea typeface="ＭＳ Ｐゴシック" pitchFamily="34" charset="-128"/>
                          <a:cs typeface="Arial" charset="0"/>
                        </a:rPr>
                        <a:t>/ In better condition</a:t>
                      </a:r>
                    </a:p>
                    <a:p>
                      <a:pPr marL="87313" marR="0" lvl="0" indent="-87313" algn="l" defTabSz="914400" rtl="0" eaLnBrk="0" fontAlgn="base" latinLnBrk="0" hangingPunct="0">
                        <a:lnSpc>
                          <a:spcPct val="100000"/>
                        </a:lnSpc>
                        <a:spcBef>
                          <a:spcPct val="20000"/>
                        </a:spcBef>
                        <a:spcAft>
                          <a:spcPct val="0"/>
                        </a:spcAft>
                        <a:buClrTx/>
                        <a:buSzTx/>
                        <a:buFontTx/>
                        <a:buChar char="•"/>
                        <a:tabLst/>
                      </a:pP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Dehongli</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a’i</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hesbonio’n</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well </a:t>
                      </a:r>
                      <a:r>
                        <a:rPr kumimoji="0" lang="en-GB" sz="1800" b="0" i="0" u="none" strike="noStrike" cap="none" normalizeH="0" baseline="0" dirty="0" smtClean="0">
                          <a:ln>
                            <a:noFill/>
                          </a:ln>
                          <a:solidFill>
                            <a:schemeClr val="bg1"/>
                          </a:solidFill>
                          <a:effectLst/>
                          <a:latin typeface="Arial" charset="0"/>
                          <a:ea typeface="ＭＳ Ｐゴシック" pitchFamily="34" charset="-128"/>
                          <a:cs typeface="Arial" charset="0"/>
                        </a:rPr>
                        <a:t>/ Better interpreted and explained</a:t>
                      </a:r>
                    </a:p>
                    <a:p>
                      <a:pPr marL="87313" marR="0" lvl="0" indent="-87313" algn="l" defTabSz="914400" rtl="0" eaLnBrk="0" fontAlgn="base" latinLnBrk="0" hangingPunct="0">
                        <a:lnSpc>
                          <a:spcPct val="100000"/>
                        </a:lnSpc>
                        <a:spcBef>
                          <a:spcPct val="20000"/>
                        </a:spcBef>
                        <a:spcAft>
                          <a:spcPct val="0"/>
                        </a:spcAft>
                        <a:buClrTx/>
                        <a:buSzTx/>
                        <a:buFontTx/>
                        <a:buChar char="•"/>
                        <a:tabLst/>
                      </a:pP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Nodi</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a:t>
                      </a: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cofnod</a:t>
                      </a:r>
                      <a:r>
                        <a:rPr kumimoji="0" lang="en-GB" sz="1800" b="0" i="0" u="none" strike="noStrike" cap="none" normalizeH="0" baseline="0" dirty="0" err="1" smtClean="0">
                          <a:ln>
                            <a:noFill/>
                          </a:ln>
                          <a:solidFill>
                            <a:schemeClr val="bg1"/>
                          </a:solidFill>
                          <a:effectLst/>
                          <a:latin typeface="Arial" charset="0"/>
                          <a:ea typeface="ＭＳ Ｐゴシック" pitchFamily="34" charset="-128"/>
                          <a:cs typeface="Arial" charset="0"/>
                        </a:rPr>
                        <a:t>i</a:t>
                      </a:r>
                      <a:r>
                        <a:rPr kumimoji="0" lang="en-GB" sz="1800" b="0" i="0" u="none" strike="noStrike" cap="none" normalizeH="0" baseline="0" dirty="0" smtClean="0">
                          <a:ln>
                            <a:noFill/>
                          </a:ln>
                          <a:solidFill>
                            <a:schemeClr val="bg1"/>
                          </a:solidFill>
                          <a:effectLst/>
                          <a:latin typeface="Arial" charset="0"/>
                          <a:ea typeface="ＭＳ Ｐゴシック" pitchFamily="34" charset="-128"/>
                          <a:cs typeface="Arial" charset="0"/>
                        </a:rPr>
                        <a:t> / Identified/ recorded</a:t>
                      </a:r>
                    </a:p>
                  </a:txBody>
                  <a:tcPr marL="91457" marR="9145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87313" marR="0" lvl="0" indent="-87313" algn="l" defTabSz="914400" rtl="0" eaLnBrk="0" fontAlgn="base" latinLnBrk="0" hangingPunct="0">
                        <a:lnSpc>
                          <a:spcPct val="100000"/>
                        </a:lnSpc>
                        <a:spcBef>
                          <a:spcPct val="20000"/>
                        </a:spcBef>
                        <a:spcAft>
                          <a:spcPct val="0"/>
                        </a:spcAft>
                        <a:buClrTx/>
                        <a:buSzTx/>
                        <a:buFontTx/>
                        <a:buChar char="•"/>
                        <a:tabLst/>
                      </a:pP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Datblygu</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sgiliau</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smtClean="0">
                          <a:ln>
                            <a:noFill/>
                          </a:ln>
                          <a:solidFill>
                            <a:schemeClr val="bg1"/>
                          </a:solidFill>
                          <a:effectLst/>
                          <a:latin typeface="Arial" charset="0"/>
                          <a:ea typeface="ＭＳ Ｐゴシック" pitchFamily="34" charset="-128"/>
                          <a:cs typeface="Arial" charset="0"/>
                        </a:rPr>
                        <a:t>/ Developed skills</a:t>
                      </a:r>
                    </a:p>
                    <a:p>
                      <a:pPr marL="87313" marR="0" lvl="0" indent="-87313" algn="l" defTabSz="914400" rtl="0" eaLnBrk="0" fontAlgn="base" latinLnBrk="0" hangingPunct="0">
                        <a:lnSpc>
                          <a:spcPct val="100000"/>
                        </a:lnSpc>
                        <a:spcBef>
                          <a:spcPct val="20000"/>
                        </a:spcBef>
                        <a:spcAft>
                          <a:spcPct val="0"/>
                        </a:spcAft>
                        <a:buClrTx/>
                        <a:buSzTx/>
                        <a:buFontTx/>
                        <a:buChar char="•"/>
                        <a:tabLst/>
                      </a:pP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Dysgu</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am </a:t>
                      </a: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dreftadaeth</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smtClean="0">
                          <a:ln>
                            <a:noFill/>
                          </a:ln>
                          <a:solidFill>
                            <a:schemeClr val="bg1"/>
                          </a:solidFill>
                          <a:effectLst/>
                          <a:latin typeface="Arial" charset="0"/>
                          <a:ea typeface="ＭＳ Ｐゴシック" pitchFamily="34" charset="-128"/>
                          <a:cs typeface="Arial" charset="0"/>
                        </a:rPr>
                        <a:t>/ Learnt about heritage</a:t>
                      </a:r>
                    </a:p>
                    <a:p>
                      <a:pPr marL="87313" marR="0" lvl="0" indent="-87313" algn="l" defTabSz="914400" rtl="0" eaLnBrk="0" fontAlgn="base" latinLnBrk="0" hangingPunct="0">
                        <a:lnSpc>
                          <a:spcPct val="100000"/>
                        </a:lnSpc>
                        <a:spcBef>
                          <a:spcPct val="20000"/>
                        </a:spcBef>
                        <a:spcAft>
                          <a:spcPct val="0"/>
                        </a:spcAft>
                        <a:buClrTx/>
                        <a:buSzTx/>
                        <a:buFontTx/>
                        <a:buChar char="•"/>
                        <a:tabLst/>
                      </a:pP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Newid</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eu</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hagwedd</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a:t>
                      </a: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neu</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ymddygiad</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smtClean="0">
                          <a:ln>
                            <a:noFill/>
                          </a:ln>
                          <a:solidFill>
                            <a:schemeClr val="bg1"/>
                          </a:solidFill>
                          <a:effectLst/>
                          <a:latin typeface="Arial" charset="0"/>
                          <a:ea typeface="ＭＳ Ｐゴシック" pitchFamily="34" charset="-128"/>
                          <a:cs typeface="Arial" charset="0"/>
                        </a:rPr>
                        <a:t>/ Changed their attitudes and/or behaviour</a:t>
                      </a:r>
                    </a:p>
                    <a:p>
                      <a:pPr marL="87313" marR="0" lvl="0" indent="-87313" algn="l" defTabSz="914400" rtl="0" eaLnBrk="0" fontAlgn="base" latinLnBrk="0" hangingPunct="0">
                        <a:lnSpc>
                          <a:spcPct val="100000"/>
                        </a:lnSpc>
                        <a:spcBef>
                          <a:spcPct val="20000"/>
                        </a:spcBef>
                        <a:spcAft>
                          <a:spcPct val="0"/>
                        </a:spcAft>
                        <a:buClrTx/>
                        <a:buSzTx/>
                        <a:buFontTx/>
                        <a:buChar char="•"/>
                        <a:tabLst/>
                      </a:pP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Cael</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profiad</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pleserus</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smtClean="0">
                          <a:ln>
                            <a:noFill/>
                          </a:ln>
                          <a:solidFill>
                            <a:schemeClr val="bg1"/>
                          </a:solidFill>
                          <a:effectLst/>
                          <a:latin typeface="Arial" charset="0"/>
                          <a:ea typeface="ＭＳ Ｐゴシック" pitchFamily="34" charset="-128"/>
                          <a:cs typeface="Arial" charset="0"/>
                        </a:rPr>
                        <a:t>/ Had an enjoyable experience</a:t>
                      </a:r>
                    </a:p>
                    <a:p>
                      <a:pPr marL="87313" marR="0" lvl="0" indent="-87313" algn="l" defTabSz="914400" rtl="0" eaLnBrk="0" fontAlgn="base" latinLnBrk="0" hangingPunct="0">
                        <a:lnSpc>
                          <a:spcPct val="100000"/>
                        </a:lnSpc>
                        <a:spcBef>
                          <a:spcPct val="20000"/>
                        </a:spcBef>
                        <a:spcAft>
                          <a:spcPct val="0"/>
                        </a:spcAft>
                        <a:buClrTx/>
                        <a:buSzTx/>
                        <a:buFontTx/>
                        <a:buChar char="•"/>
                        <a:tabLst/>
                      </a:pP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Gwirfoddoli</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eu</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hamser</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smtClean="0">
                          <a:ln>
                            <a:noFill/>
                          </a:ln>
                          <a:solidFill>
                            <a:schemeClr val="bg1"/>
                          </a:solidFill>
                          <a:effectLst/>
                          <a:latin typeface="Arial" charset="0"/>
                          <a:ea typeface="ＭＳ Ｐゴシック" pitchFamily="34" charset="-128"/>
                          <a:cs typeface="Arial" charset="0"/>
                        </a:rPr>
                        <a:t>/ Volunteered time</a:t>
                      </a:r>
                    </a:p>
                  </a:txBody>
                  <a:tcPr marL="91457" marR="9145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87313" marR="0" lvl="0" indent="-87313" algn="l" defTabSz="914400" rtl="0" eaLnBrk="0" fontAlgn="base" latinLnBrk="0" hangingPunct="0">
                        <a:lnSpc>
                          <a:spcPct val="100000"/>
                        </a:lnSpc>
                        <a:spcBef>
                          <a:spcPct val="20000"/>
                        </a:spcBef>
                        <a:spcAft>
                          <a:spcPct val="0"/>
                        </a:spcAft>
                        <a:buClrTx/>
                        <a:buSzTx/>
                        <a:buFontTx/>
                        <a:buChar char="•"/>
                        <a:tabLst/>
                      </a:pP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Effaith</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amgylcheddol</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wedi’i</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lleihau</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smtClean="0">
                          <a:ln>
                            <a:noFill/>
                          </a:ln>
                          <a:solidFill>
                            <a:schemeClr val="bg1"/>
                          </a:solidFill>
                          <a:effectLst/>
                          <a:latin typeface="Arial" charset="0"/>
                          <a:ea typeface="ＭＳ Ｐゴシック" pitchFamily="34" charset="-128"/>
                          <a:cs typeface="Arial" charset="0"/>
                        </a:rPr>
                        <a:t>/ Environmental impacts will be reduced</a:t>
                      </a:r>
                    </a:p>
                    <a:p>
                      <a:pPr marL="87313" marR="0" lvl="0" indent="-87313" algn="l" defTabSz="914400" rtl="0" eaLnBrk="0" fontAlgn="base" latinLnBrk="0" hangingPunct="0">
                        <a:lnSpc>
                          <a:spcPct val="100000"/>
                        </a:lnSpc>
                        <a:spcBef>
                          <a:spcPct val="20000"/>
                        </a:spcBef>
                        <a:spcAft>
                          <a:spcPct val="0"/>
                        </a:spcAft>
                        <a:buClrTx/>
                        <a:buSzTx/>
                        <a:buFontTx/>
                        <a:buChar char="•"/>
                        <a:tabLst/>
                      </a:pP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Bydd</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mwy</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o </a:t>
                      </a: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bobl</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ac </a:t>
                      </a: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ystod</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ehangach</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o </a:t>
                      </a: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bobl</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wedi</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ymgysylltu</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â </a:t>
                      </a: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threftadaeth</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smtClean="0">
                          <a:ln>
                            <a:noFill/>
                          </a:ln>
                          <a:solidFill>
                            <a:schemeClr val="bg1"/>
                          </a:solidFill>
                          <a:effectLst/>
                          <a:latin typeface="Arial" charset="0"/>
                          <a:ea typeface="ＭＳ Ｐゴシック" pitchFamily="34" charset="-128"/>
                          <a:cs typeface="Arial" charset="0"/>
                        </a:rPr>
                        <a:t>/ More people and a wider range of people will have engaged with heritage</a:t>
                      </a:r>
                    </a:p>
                    <a:p>
                      <a:pPr marL="87313" marR="0" lvl="0" indent="-87313" algn="l" defTabSz="914400" rtl="0" eaLnBrk="0" fontAlgn="base" latinLnBrk="0" hangingPunct="0">
                        <a:lnSpc>
                          <a:spcPct val="100000"/>
                        </a:lnSpc>
                        <a:spcBef>
                          <a:spcPct val="20000"/>
                        </a:spcBef>
                        <a:spcAft>
                          <a:spcPct val="0"/>
                        </a:spcAft>
                        <a:buClrTx/>
                        <a:buSzTx/>
                        <a:buFontTx/>
                        <a:buChar char="•"/>
                        <a:tabLst/>
                      </a:pP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Bydd</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eich</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ardal</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leol</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yn</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lle</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gwell</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i </a:t>
                      </a: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fyw</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i </a:t>
                      </a: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weithio</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neu</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i </a:t>
                      </a: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ymweld</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smtClean="0">
                          <a:ln>
                            <a:noFill/>
                          </a:ln>
                          <a:solidFill>
                            <a:schemeClr val="bg1"/>
                          </a:solidFill>
                          <a:effectLst/>
                          <a:latin typeface="Arial" charset="0"/>
                          <a:ea typeface="ＭＳ Ｐゴシック" pitchFamily="34" charset="-128"/>
                          <a:cs typeface="Arial" charset="0"/>
                        </a:rPr>
                        <a:t>/ Your local area will be a better place to live, work or visit</a:t>
                      </a:r>
                    </a:p>
                    <a:p>
                      <a:pPr marL="87313" marR="0" lvl="0" indent="-87313" algn="l" defTabSz="914400" rtl="0" eaLnBrk="0" fontAlgn="base" latinLnBrk="0" hangingPunct="0">
                        <a:lnSpc>
                          <a:spcPct val="100000"/>
                        </a:lnSpc>
                        <a:spcBef>
                          <a:spcPct val="20000"/>
                        </a:spcBef>
                        <a:spcAft>
                          <a:spcPct val="0"/>
                        </a:spcAft>
                        <a:buClrTx/>
                        <a:buSzTx/>
                        <a:buFontTx/>
                        <a:buChar char="•"/>
                        <a:tabLst/>
                      </a:pP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Bydd</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eich</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economi</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leol</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wedi</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cael</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hwb</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 </a:t>
                      </a:r>
                      <a:r>
                        <a:rPr kumimoji="0" lang="en-GB" sz="1800" b="0" i="0" u="none" strike="noStrike" cap="none" normalizeH="0" baseline="0" dirty="0" smtClean="0">
                          <a:ln>
                            <a:noFill/>
                          </a:ln>
                          <a:solidFill>
                            <a:schemeClr val="bg1"/>
                          </a:solidFill>
                          <a:effectLst/>
                          <a:latin typeface="Arial" charset="0"/>
                          <a:ea typeface="ＭＳ Ｐゴシック" pitchFamily="34" charset="-128"/>
                          <a:cs typeface="Arial" charset="0"/>
                        </a:rPr>
                        <a:t>Your</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smtClean="0">
                          <a:ln>
                            <a:noFill/>
                          </a:ln>
                          <a:solidFill>
                            <a:schemeClr val="bg1"/>
                          </a:solidFill>
                          <a:effectLst/>
                          <a:latin typeface="Arial" charset="0"/>
                          <a:ea typeface="ＭＳ Ｐゴシック" pitchFamily="34" charset="-128"/>
                          <a:cs typeface="Arial" charset="0"/>
                        </a:rPr>
                        <a:t>local economy will be boosted</a:t>
                      </a:r>
                    </a:p>
                    <a:p>
                      <a:pPr marL="87313" marR="0" lvl="0" indent="-87313" algn="l" defTabSz="914400" rtl="0" eaLnBrk="0" fontAlgn="base" latinLnBrk="0" hangingPunct="0">
                        <a:lnSpc>
                          <a:spcPct val="100000"/>
                        </a:lnSpc>
                        <a:spcBef>
                          <a:spcPct val="20000"/>
                        </a:spcBef>
                        <a:spcAft>
                          <a:spcPct val="0"/>
                        </a:spcAft>
                        <a:buClrTx/>
                        <a:buSzTx/>
                        <a:buFontTx/>
                        <a:buChar char="•"/>
                        <a:tabLst/>
                      </a:pP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Bydd</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eich</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sefydliad</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yn</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fwy</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err="1" smtClean="0">
                          <a:ln>
                            <a:noFill/>
                          </a:ln>
                          <a:solidFill>
                            <a:srgbClr val="FFFF66"/>
                          </a:solidFill>
                          <a:effectLst/>
                          <a:latin typeface="Arial" charset="0"/>
                          <a:ea typeface="ＭＳ Ｐゴシック" pitchFamily="34" charset="-128"/>
                          <a:cs typeface="Arial" charset="0"/>
                        </a:rPr>
                        <a:t>gwydn</a:t>
                      </a:r>
                      <a:r>
                        <a:rPr kumimoji="0" lang="en-GB" sz="1800" b="0" i="0" u="none" strike="noStrike" cap="none" normalizeH="0" baseline="0" dirty="0" smtClean="0">
                          <a:ln>
                            <a:noFill/>
                          </a:ln>
                          <a:solidFill>
                            <a:srgbClr val="FFFF66"/>
                          </a:solidFill>
                          <a:effectLst/>
                          <a:latin typeface="Arial" charset="0"/>
                          <a:ea typeface="ＭＳ Ｐゴシック" pitchFamily="34" charset="-128"/>
                          <a:cs typeface="Arial" charset="0"/>
                        </a:rPr>
                        <a:t> </a:t>
                      </a:r>
                      <a:r>
                        <a:rPr kumimoji="0" lang="en-GB" sz="1800" b="0" i="0" u="none" strike="noStrike" cap="none" normalizeH="0" baseline="0" dirty="0" smtClean="0">
                          <a:ln>
                            <a:noFill/>
                          </a:ln>
                          <a:solidFill>
                            <a:schemeClr val="bg1"/>
                          </a:solidFill>
                          <a:effectLst/>
                          <a:latin typeface="Arial" charset="0"/>
                          <a:ea typeface="ＭＳ Ｐゴシック" pitchFamily="34" charset="-128"/>
                          <a:cs typeface="Arial" charset="0"/>
                        </a:rPr>
                        <a:t>/ Your organisation will be more resilient</a:t>
                      </a:r>
                    </a:p>
                  </a:txBody>
                  <a:tcPr marL="91457" marR="9145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395536" y="125413"/>
            <a:ext cx="8278563"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b="1" dirty="0" err="1" smtClean="0">
                <a:solidFill>
                  <a:srgbClr val="FFFF66"/>
                </a:solidFill>
              </a:rPr>
              <a:t>Rhaglenni</a:t>
            </a:r>
            <a:r>
              <a:rPr lang="en-GB" b="1" dirty="0" smtClean="0">
                <a:solidFill>
                  <a:srgbClr val="FFFF66"/>
                </a:solidFill>
              </a:rPr>
              <a:t> grant </a:t>
            </a:r>
            <a:r>
              <a:rPr lang="en-GB" b="1" dirty="0" err="1" smtClean="0">
                <a:solidFill>
                  <a:srgbClr val="FFFF66"/>
                </a:solidFill>
              </a:rPr>
              <a:t>dan</a:t>
            </a:r>
            <a:r>
              <a:rPr lang="en-GB" b="1" dirty="0" smtClean="0">
                <a:solidFill>
                  <a:srgbClr val="FFFF66"/>
                </a:solidFill>
              </a:rPr>
              <a:t> £100,000 </a:t>
            </a:r>
            <a:r>
              <a:rPr lang="en-GB" b="1" dirty="0" smtClean="0"/>
              <a:t>/</a:t>
            </a:r>
            <a:br>
              <a:rPr lang="en-GB" b="1" dirty="0" smtClean="0"/>
            </a:br>
            <a:r>
              <a:rPr lang="en-GB" b="1" dirty="0" smtClean="0"/>
              <a:t>Grant Programmes under £100,000</a:t>
            </a:r>
            <a:endParaRPr lang="en-GB" dirty="0" smtClean="0"/>
          </a:p>
        </p:txBody>
      </p:sp>
      <p:sp>
        <p:nvSpPr>
          <p:cNvPr id="9219" name="Content Placeholder 2"/>
          <p:cNvSpPr>
            <a:spLocks noGrp="1"/>
          </p:cNvSpPr>
          <p:nvPr>
            <p:ph idx="1"/>
          </p:nvPr>
        </p:nvSpPr>
        <p:spPr>
          <a:xfrm>
            <a:off x="323850" y="1227138"/>
            <a:ext cx="8208963" cy="3540125"/>
          </a:xfrm>
        </p:spPr>
        <p:txBody>
          <a:bodyPr/>
          <a:lstStyle/>
          <a:p>
            <a:pPr eaLnBrk="1" hangingPunct="1">
              <a:buFontTx/>
              <a:buNone/>
            </a:pPr>
            <a:r>
              <a:rPr lang="en-US" sz="2000" b="1" dirty="0" err="1" smtClean="0">
                <a:solidFill>
                  <a:srgbClr val="FFFF66"/>
                </a:solidFill>
              </a:rPr>
              <a:t>Rhannu</a:t>
            </a:r>
            <a:r>
              <a:rPr lang="en-US" sz="2000" b="1" dirty="0" smtClean="0">
                <a:solidFill>
                  <a:srgbClr val="FFFF66"/>
                </a:solidFill>
              </a:rPr>
              <a:t> </a:t>
            </a:r>
            <a:r>
              <a:rPr lang="en-US" sz="2000" b="1" dirty="0" err="1" smtClean="0">
                <a:solidFill>
                  <a:srgbClr val="FFFF66"/>
                </a:solidFill>
              </a:rPr>
              <a:t>Treftadaeth</a:t>
            </a:r>
            <a:r>
              <a:rPr lang="en-US" sz="2000" b="1" dirty="0" smtClean="0">
                <a:solidFill>
                  <a:srgbClr val="FFFF66"/>
                </a:solidFill>
              </a:rPr>
              <a:t> </a:t>
            </a:r>
            <a:r>
              <a:rPr lang="en-US" sz="2000" b="1" dirty="0" smtClean="0"/>
              <a:t>/ </a:t>
            </a:r>
          </a:p>
          <a:p>
            <a:pPr eaLnBrk="1" hangingPunct="1">
              <a:buFontTx/>
              <a:buNone/>
            </a:pPr>
            <a:r>
              <a:rPr lang="en-US" sz="2000" b="1" dirty="0" smtClean="0"/>
              <a:t>Sharing Heritage</a:t>
            </a:r>
          </a:p>
          <a:p>
            <a:pPr eaLnBrk="1" hangingPunct="1">
              <a:buFontTx/>
              <a:buNone/>
            </a:pPr>
            <a:r>
              <a:rPr lang="en-US" sz="2000" b="1" dirty="0" smtClean="0"/>
              <a:t>£3,000-£10,000</a:t>
            </a:r>
          </a:p>
          <a:p>
            <a:pPr eaLnBrk="1" hangingPunct="1">
              <a:buFontTx/>
              <a:buNone/>
            </a:pPr>
            <a:endParaRPr lang="en-US" sz="2000" b="1" dirty="0" smtClean="0"/>
          </a:p>
          <a:p>
            <a:pPr eaLnBrk="1" hangingPunct="1">
              <a:buFontTx/>
              <a:buNone/>
            </a:pPr>
            <a:r>
              <a:rPr lang="en-US" sz="2000" b="1" dirty="0" err="1" smtClean="0">
                <a:solidFill>
                  <a:srgbClr val="FFFF66"/>
                </a:solidFill>
              </a:rPr>
              <a:t>Ein</a:t>
            </a:r>
            <a:r>
              <a:rPr lang="en-US" sz="2000" b="1" dirty="0" smtClean="0">
                <a:solidFill>
                  <a:srgbClr val="FFFF66"/>
                </a:solidFill>
              </a:rPr>
              <a:t> </a:t>
            </a:r>
            <a:r>
              <a:rPr lang="en-US" sz="2000" b="1" dirty="0" err="1" smtClean="0">
                <a:solidFill>
                  <a:srgbClr val="FFFF66"/>
                </a:solidFill>
              </a:rPr>
              <a:t>Treftadaeth</a:t>
            </a:r>
            <a:r>
              <a:rPr lang="en-US" sz="2000" b="1" dirty="0" smtClean="0">
                <a:solidFill>
                  <a:srgbClr val="FFFF66"/>
                </a:solidFill>
              </a:rPr>
              <a:t> </a:t>
            </a:r>
            <a:r>
              <a:rPr lang="en-US" sz="2000" b="1" dirty="0" smtClean="0"/>
              <a:t>/ Our Heritage</a:t>
            </a:r>
          </a:p>
          <a:p>
            <a:pPr eaLnBrk="1" hangingPunct="1">
              <a:buFontTx/>
              <a:buNone/>
            </a:pPr>
            <a:r>
              <a:rPr lang="en-US" sz="2000" b="1" dirty="0" smtClean="0"/>
              <a:t>£10,000 - £100,000</a:t>
            </a:r>
          </a:p>
          <a:p>
            <a:pPr eaLnBrk="1" hangingPunct="1">
              <a:buFontTx/>
              <a:buNone/>
            </a:pPr>
            <a:endParaRPr lang="en-US" sz="2000" b="1" dirty="0" smtClean="0"/>
          </a:p>
          <a:p>
            <a:endParaRPr lang="en-GB" dirty="0" smtClean="0"/>
          </a:p>
        </p:txBody>
      </p:sp>
      <p:pic>
        <p:nvPicPr>
          <p:cNvPr id="9221" name="Picture 7" descr="Water vole, Tracy Carl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26134"/>
            <a:ext cx="5040387" cy="323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1"/>
          <p:cNvSpPr>
            <a:spLocks noChangeArrowheads="1"/>
          </p:cNvSpPr>
          <p:nvPr/>
        </p:nvSpPr>
        <p:spPr bwMode="auto">
          <a:xfrm>
            <a:off x="4211638" y="1258888"/>
            <a:ext cx="44624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err="1" smtClean="0">
                <a:solidFill>
                  <a:srgbClr val="FFFF66"/>
                </a:solidFill>
              </a:rPr>
              <a:t>Gwreiddiau</a:t>
            </a:r>
            <a:r>
              <a:rPr lang="en-US" sz="2000" dirty="0" smtClean="0">
                <a:solidFill>
                  <a:srgbClr val="FFFF66"/>
                </a:solidFill>
              </a:rPr>
              <a:t> </a:t>
            </a:r>
            <a:r>
              <a:rPr lang="en-US" sz="2000" dirty="0" err="1" smtClean="0">
                <a:solidFill>
                  <a:srgbClr val="FFFF66"/>
                </a:solidFill>
              </a:rPr>
              <a:t>Ifanc</a:t>
            </a:r>
            <a:r>
              <a:rPr lang="en-US" sz="2000" dirty="0" smtClean="0">
                <a:solidFill>
                  <a:srgbClr val="FFFF66"/>
                </a:solidFill>
              </a:rPr>
              <a:t> </a:t>
            </a:r>
            <a:r>
              <a:rPr lang="en-US" sz="2000" dirty="0" smtClean="0">
                <a:solidFill>
                  <a:schemeClr val="bg1"/>
                </a:solidFill>
              </a:rPr>
              <a:t>/ Young </a:t>
            </a:r>
            <a:r>
              <a:rPr lang="en-US" sz="2000" dirty="0">
                <a:solidFill>
                  <a:schemeClr val="bg1"/>
                </a:solidFill>
              </a:rPr>
              <a:t>Roots</a:t>
            </a:r>
          </a:p>
          <a:p>
            <a:r>
              <a:rPr lang="en-US" sz="2000" dirty="0">
                <a:solidFill>
                  <a:schemeClr val="bg1"/>
                </a:solidFill>
              </a:rPr>
              <a:t>£10,000 - £</a:t>
            </a:r>
            <a:r>
              <a:rPr lang="en-US" sz="2000" dirty="0" smtClean="0">
                <a:solidFill>
                  <a:schemeClr val="bg1"/>
                </a:solidFill>
              </a:rPr>
              <a:t>50,000</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106512" y="197306"/>
            <a:ext cx="4276725"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b="1" dirty="0" err="1">
                <a:solidFill>
                  <a:srgbClr val="FFFF00"/>
                </a:solidFill>
              </a:rPr>
              <a:t>Grantiau</a:t>
            </a:r>
            <a:r>
              <a:rPr lang="en-GB" b="1" dirty="0">
                <a:solidFill>
                  <a:srgbClr val="FFFF00"/>
                </a:solidFill>
              </a:rPr>
              <a:t> </a:t>
            </a:r>
            <a:r>
              <a:rPr lang="en-GB" b="1" dirty="0" err="1">
                <a:solidFill>
                  <a:srgbClr val="FFFF00"/>
                </a:solidFill>
              </a:rPr>
              <a:t>Treftadaeth</a:t>
            </a:r>
            <a:r>
              <a:rPr lang="en-GB" b="1" dirty="0">
                <a:solidFill>
                  <a:srgbClr val="FFFF00"/>
                </a:solidFill>
              </a:rPr>
              <a:t/>
            </a:r>
            <a:br>
              <a:rPr lang="en-GB" b="1" dirty="0">
                <a:solidFill>
                  <a:srgbClr val="FFFF00"/>
                </a:solidFill>
              </a:rPr>
            </a:br>
            <a:r>
              <a:rPr lang="en-GB" b="1" dirty="0"/>
              <a:t>Heritage Grants</a:t>
            </a:r>
            <a:br>
              <a:rPr lang="en-GB" b="1" dirty="0"/>
            </a:br>
            <a:r>
              <a:rPr lang="en-GB" sz="2200" dirty="0"/>
              <a:t>£100,000 </a:t>
            </a:r>
            <a:r>
              <a:rPr lang="en-GB" sz="2200" dirty="0" smtClean="0"/>
              <a:t>+</a:t>
            </a:r>
            <a:br>
              <a:rPr lang="en-GB" sz="2200" dirty="0" smtClean="0"/>
            </a:br>
            <a:r>
              <a:rPr lang="en-GB" sz="2000" i="1" dirty="0">
                <a:solidFill>
                  <a:srgbClr val="FFFF66"/>
                </a:solidFill>
              </a:rPr>
              <a:t>Proses 2 </a:t>
            </a:r>
            <a:r>
              <a:rPr lang="en-GB" sz="2000" i="1" dirty="0" err="1">
                <a:solidFill>
                  <a:srgbClr val="FFFF66"/>
                </a:solidFill>
              </a:rPr>
              <a:t>rownd</a:t>
            </a:r>
            <a:r>
              <a:rPr lang="en-GB" sz="2000" i="1" dirty="0">
                <a:solidFill>
                  <a:srgbClr val="FFFF66"/>
                </a:solidFill>
              </a:rPr>
              <a:t> </a:t>
            </a:r>
            <a:r>
              <a:rPr lang="en-GB" sz="2000" i="1" dirty="0">
                <a:solidFill>
                  <a:schemeClr val="accent3"/>
                </a:solidFill>
              </a:rPr>
              <a:t>/ 2 Round Process</a:t>
            </a:r>
            <a:br>
              <a:rPr lang="en-GB" sz="2000" i="1" dirty="0">
                <a:solidFill>
                  <a:schemeClr val="accent3"/>
                </a:solidFill>
              </a:rPr>
            </a:br>
            <a:endParaRPr lang="en-GB" sz="2000" dirty="0" smtClean="0"/>
          </a:p>
        </p:txBody>
      </p:sp>
      <p:sp>
        <p:nvSpPr>
          <p:cNvPr id="24579" name="Content Placeholder 2"/>
          <p:cNvSpPr>
            <a:spLocks noGrp="1"/>
          </p:cNvSpPr>
          <p:nvPr>
            <p:ph idx="1"/>
          </p:nvPr>
        </p:nvSpPr>
        <p:spPr>
          <a:xfrm>
            <a:off x="112440" y="1811689"/>
            <a:ext cx="4575944" cy="4372670"/>
          </a:xfrm>
        </p:spPr>
        <p:txBody>
          <a:bodyPr/>
          <a:lstStyle/>
          <a:p>
            <a:pPr eaLnBrk="1" hangingPunct="1">
              <a:buFontTx/>
              <a:buNone/>
              <a:defRPr/>
            </a:pPr>
            <a:r>
              <a:rPr lang="en-US" sz="2000" b="1" dirty="0" err="1" smtClean="0">
                <a:solidFill>
                  <a:srgbClr val="FFFF66"/>
                </a:solidFill>
              </a:rPr>
              <a:t>Grantiau</a:t>
            </a:r>
            <a:r>
              <a:rPr lang="en-US" sz="2000" b="1" dirty="0" smtClean="0">
                <a:solidFill>
                  <a:srgbClr val="FFFF66"/>
                </a:solidFill>
              </a:rPr>
              <a:t> </a:t>
            </a:r>
            <a:r>
              <a:rPr lang="en-US" sz="2000" b="1" dirty="0" err="1" smtClean="0">
                <a:solidFill>
                  <a:srgbClr val="FFFF66"/>
                </a:solidFill>
              </a:rPr>
              <a:t>dan</a:t>
            </a:r>
            <a:r>
              <a:rPr lang="en-US" sz="2000" b="1" dirty="0" smtClean="0">
                <a:solidFill>
                  <a:srgbClr val="FFFF66"/>
                </a:solidFill>
              </a:rPr>
              <a:t> </a:t>
            </a:r>
            <a:r>
              <a:rPr lang="en-US" sz="2000" b="1" dirty="0" smtClean="0"/>
              <a:t>/ Grants under £1m</a:t>
            </a:r>
          </a:p>
          <a:p>
            <a:pPr eaLnBrk="1" hangingPunct="1">
              <a:buFontTx/>
              <a:buChar char="-"/>
              <a:defRPr/>
            </a:pPr>
            <a:r>
              <a:rPr lang="en-US" sz="2000" b="1" dirty="0" err="1" smtClean="0">
                <a:solidFill>
                  <a:srgbClr val="FFFF66"/>
                </a:solidFill>
              </a:rPr>
              <a:t>Pwyllgor</a:t>
            </a:r>
            <a:r>
              <a:rPr lang="en-US" sz="2000" b="1" dirty="0" smtClean="0">
                <a:solidFill>
                  <a:srgbClr val="FFFF66"/>
                </a:solidFill>
              </a:rPr>
              <a:t> </a:t>
            </a:r>
            <a:r>
              <a:rPr lang="en-US" sz="2000" b="1" dirty="0" err="1" smtClean="0">
                <a:solidFill>
                  <a:srgbClr val="FFFF66"/>
                </a:solidFill>
              </a:rPr>
              <a:t>Cymru</a:t>
            </a:r>
            <a:r>
              <a:rPr lang="en-US" sz="2000" b="1" dirty="0" smtClean="0">
                <a:solidFill>
                  <a:srgbClr val="FFFF66"/>
                </a:solidFill>
              </a:rPr>
              <a:t> </a:t>
            </a:r>
            <a:r>
              <a:rPr lang="en-US" sz="2000" b="1" dirty="0" smtClean="0"/>
              <a:t>/ Wales Committee</a:t>
            </a:r>
          </a:p>
          <a:p>
            <a:pPr eaLnBrk="1" hangingPunct="1">
              <a:buFontTx/>
              <a:buChar char="-"/>
              <a:defRPr/>
            </a:pPr>
            <a:r>
              <a:rPr lang="en-US" sz="2000" b="1" dirty="0" err="1" smtClean="0">
                <a:solidFill>
                  <a:srgbClr val="FFFF66"/>
                </a:solidFill>
              </a:rPr>
              <a:t>Dyddiadau</a:t>
            </a:r>
            <a:r>
              <a:rPr lang="en-US" sz="2000" b="1" dirty="0" smtClean="0">
                <a:solidFill>
                  <a:srgbClr val="FFFF66"/>
                </a:solidFill>
              </a:rPr>
              <a:t> </a:t>
            </a:r>
            <a:r>
              <a:rPr lang="en-US" sz="2000" b="1" dirty="0" err="1" smtClean="0">
                <a:solidFill>
                  <a:srgbClr val="FFFF66"/>
                </a:solidFill>
              </a:rPr>
              <a:t>chwarterol</a:t>
            </a:r>
            <a:r>
              <a:rPr lang="en-US" sz="2000" b="1" dirty="0" smtClean="0">
                <a:solidFill>
                  <a:srgbClr val="FFFF66"/>
                </a:solidFill>
              </a:rPr>
              <a:t> </a:t>
            </a:r>
            <a:r>
              <a:rPr lang="en-US" sz="2000" b="1" dirty="0" smtClean="0"/>
              <a:t>/ Quarterly Deadlines</a:t>
            </a:r>
          </a:p>
          <a:p>
            <a:pPr eaLnBrk="1" hangingPunct="1">
              <a:buFontTx/>
              <a:buChar char="-"/>
              <a:defRPr/>
            </a:pPr>
            <a:r>
              <a:rPr lang="en-US" sz="2000" b="1" dirty="0" err="1" smtClean="0">
                <a:solidFill>
                  <a:srgbClr val="FFFF66"/>
                </a:solidFill>
              </a:rPr>
              <a:t>Isafswm</a:t>
            </a:r>
            <a:r>
              <a:rPr lang="en-US" sz="2000" b="1" dirty="0" smtClean="0">
                <a:solidFill>
                  <a:srgbClr val="FFFF66"/>
                </a:solidFill>
              </a:rPr>
              <a:t> </a:t>
            </a:r>
            <a:r>
              <a:rPr lang="en-US" sz="2000" b="1" dirty="0" err="1" smtClean="0">
                <a:solidFill>
                  <a:srgbClr val="FFFF66"/>
                </a:solidFill>
              </a:rPr>
              <a:t>arian</a:t>
            </a:r>
            <a:r>
              <a:rPr lang="en-US" sz="2000" b="1" dirty="0" smtClean="0">
                <a:solidFill>
                  <a:srgbClr val="FFFF66"/>
                </a:solidFill>
              </a:rPr>
              <a:t> </a:t>
            </a:r>
            <a:r>
              <a:rPr lang="en-US" sz="2000" b="1" dirty="0" err="1" smtClean="0">
                <a:solidFill>
                  <a:srgbClr val="FFFF66"/>
                </a:solidFill>
              </a:rPr>
              <a:t>cyfatebol</a:t>
            </a:r>
            <a:r>
              <a:rPr lang="en-US" sz="2000" b="1" dirty="0" smtClean="0">
                <a:solidFill>
                  <a:srgbClr val="FFFF66"/>
                </a:solidFill>
              </a:rPr>
              <a:t> </a:t>
            </a:r>
            <a:r>
              <a:rPr lang="en-US" sz="2000" b="1" dirty="0" smtClean="0"/>
              <a:t>/ Minimum </a:t>
            </a:r>
            <a:r>
              <a:rPr lang="en-US" sz="2000" b="1" dirty="0"/>
              <a:t>match funding 5% </a:t>
            </a:r>
            <a:endParaRPr lang="en-US" sz="2000" b="1" dirty="0" smtClean="0"/>
          </a:p>
          <a:p>
            <a:pPr eaLnBrk="1" hangingPunct="1">
              <a:buFontTx/>
              <a:buChar char="-"/>
              <a:defRPr/>
            </a:pPr>
            <a:endParaRPr lang="en-US" sz="800" b="1" dirty="0"/>
          </a:p>
          <a:p>
            <a:pPr marL="0" indent="0" eaLnBrk="1" hangingPunct="1">
              <a:buFontTx/>
              <a:buNone/>
              <a:defRPr/>
            </a:pPr>
            <a:r>
              <a:rPr lang="en-US" sz="2000" b="1" dirty="0" err="1" smtClean="0">
                <a:solidFill>
                  <a:srgbClr val="FFFF66"/>
                </a:solidFill>
              </a:rPr>
              <a:t>Grantiau</a:t>
            </a:r>
            <a:r>
              <a:rPr lang="en-US" sz="2000" b="1" dirty="0" smtClean="0">
                <a:solidFill>
                  <a:srgbClr val="FFFF66"/>
                </a:solidFill>
              </a:rPr>
              <a:t> </a:t>
            </a:r>
            <a:r>
              <a:rPr lang="en-US" sz="2000" b="1" dirty="0" err="1" smtClean="0">
                <a:solidFill>
                  <a:srgbClr val="FFFF66"/>
                </a:solidFill>
              </a:rPr>
              <a:t>dros</a:t>
            </a:r>
            <a:r>
              <a:rPr lang="en-US" sz="2000" b="1" dirty="0" smtClean="0">
                <a:solidFill>
                  <a:srgbClr val="FFFF66"/>
                </a:solidFill>
              </a:rPr>
              <a:t> </a:t>
            </a:r>
            <a:r>
              <a:rPr lang="en-US" sz="2000" b="1" dirty="0" smtClean="0"/>
              <a:t>/ Grants over £2m</a:t>
            </a:r>
          </a:p>
          <a:p>
            <a:pPr eaLnBrk="1" hangingPunct="1">
              <a:buFontTx/>
              <a:buChar char="-"/>
              <a:defRPr/>
            </a:pPr>
            <a:r>
              <a:rPr lang="en-US" sz="2000" b="1" dirty="0" err="1" smtClean="0">
                <a:solidFill>
                  <a:srgbClr val="FFFF66"/>
                </a:solidFill>
              </a:rPr>
              <a:t>Bwrdd</a:t>
            </a:r>
            <a:r>
              <a:rPr lang="en-US" sz="2000" b="1" dirty="0" smtClean="0">
                <a:solidFill>
                  <a:srgbClr val="FFFF66"/>
                </a:solidFill>
              </a:rPr>
              <a:t> y DU </a:t>
            </a:r>
            <a:r>
              <a:rPr lang="en-US" sz="2000" b="1" dirty="0" smtClean="0"/>
              <a:t>/ UK Board</a:t>
            </a:r>
          </a:p>
          <a:p>
            <a:pPr eaLnBrk="1" hangingPunct="1">
              <a:buFontTx/>
              <a:buChar char="-"/>
              <a:defRPr/>
            </a:pPr>
            <a:r>
              <a:rPr lang="en-US" sz="2000" b="1" dirty="0" err="1">
                <a:solidFill>
                  <a:srgbClr val="FFFF66"/>
                </a:solidFill>
              </a:rPr>
              <a:t>Isafswm</a:t>
            </a:r>
            <a:r>
              <a:rPr lang="en-US" sz="2000" b="1" dirty="0">
                <a:solidFill>
                  <a:srgbClr val="FFFF66"/>
                </a:solidFill>
              </a:rPr>
              <a:t> </a:t>
            </a:r>
            <a:r>
              <a:rPr lang="en-US" sz="2000" b="1" dirty="0" err="1">
                <a:solidFill>
                  <a:srgbClr val="FFFF66"/>
                </a:solidFill>
              </a:rPr>
              <a:t>arian</a:t>
            </a:r>
            <a:r>
              <a:rPr lang="en-US" sz="2000" b="1" dirty="0">
                <a:solidFill>
                  <a:srgbClr val="FFFF66"/>
                </a:solidFill>
              </a:rPr>
              <a:t> </a:t>
            </a:r>
            <a:r>
              <a:rPr lang="en-US" sz="2000" b="1" dirty="0" err="1">
                <a:solidFill>
                  <a:srgbClr val="FFFF66"/>
                </a:solidFill>
              </a:rPr>
              <a:t>cyfatebol</a:t>
            </a:r>
            <a:r>
              <a:rPr lang="en-US" sz="2000" b="1" dirty="0">
                <a:solidFill>
                  <a:srgbClr val="FFFF66"/>
                </a:solidFill>
              </a:rPr>
              <a:t> </a:t>
            </a:r>
            <a:r>
              <a:rPr lang="en-US" sz="2000" b="1" dirty="0"/>
              <a:t>/ Minimum match funding </a:t>
            </a:r>
            <a:r>
              <a:rPr lang="en-US" sz="2000" b="1" dirty="0" smtClean="0"/>
              <a:t>10% </a:t>
            </a:r>
            <a:endParaRPr lang="en-US" sz="2000" b="1" dirty="0"/>
          </a:p>
          <a:p>
            <a:pPr marL="0" indent="0" eaLnBrk="1" hangingPunct="1">
              <a:buNone/>
              <a:defRPr/>
            </a:pPr>
            <a:endParaRPr lang="en-US" sz="800" dirty="0"/>
          </a:p>
          <a:p>
            <a:pPr marL="0" indent="0" eaLnBrk="1" hangingPunct="1">
              <a:buFontTx/>
              <a:buNone/>
              <a:defRPr/>
            </a:pPr>
            <a:r>
              <a:rPr lang="en-US" sz="2000" b="1" dirty="0" err="1">
                <a:solidFill>
                  <a:srgbClr val="FFFF66"/>
                </a:solidFill>
              </a:rPr>
              <a:t>Grantiau</a:t>
            </a:r>
            <a:r>
              <a:rPr lang="en-US" sz="2000" b="1" dirty="0">
                <a:solidFill>
                  <a:srgbClr val="FFFF66"/>
                </a:solidFill>
              </a:rPr>
              <a:t> </a:t>
            </a:r>
            <a:r>
              <a:rPr lang="en-US" sz="2000" b="1" dirty="0" err="1">
                <a:solidFill>
                  <a:srgbClr val="FFFF66"/>
                </a:solidFill>
              </a:rPr>
              <a:t>dros</a:t>
            </a:r>
            <a:r>
              <a:rPr lang="en-US" sz="2000" b="1" dirty="0">
                <a:solidFill>
                  <a:srgbClr val="FFFF66"/>
                </a:solidFill>
              </a:rPr>
              <a:t> </a:t>
            </a:r>
            <a:r>
              <a:rPr lang="en-US" sz="2000" b="1" dirty="0" smtClean="0">
                <a:solidFill>
                  <a:srgbClr val="FFFF66"/>
                </a:solidFill>
              </a:rPr>
              <a:t>/ </a:t>
            </a:r>
            <a:r>
              <a:rPr lang="en-US" sz="2000" b="1" dirty="0" smtClean="0"/>
              <a:t>Grants over £5m</a:t>
            </a:r>
          </a:p>
          <a:p>
            <a:pPr marL="0" indent="0" eaLnBrk="1" hangingPunct="1">
              <a:buFontTx/>
              <a:buNone/>
              <a:defRPr/>
            </a:pPr>
            <a:r>
              <a:rPr lang="en-US" sz="2000" b="1" dirty="0" smtClean="0"/>
              <a:t>-  </a:t>
            </a:r>
            <a:r>
              <a:rPr lang="en-US" sz="2000" b="1" dirty="0" err="1" smtClean="0">
                <a:solidFill>
                  <a:srgbClr val="FFFF66"/>
                </a:solidFill>
              </a:rPr>
              <a:t>Dyddiad</a:t>
            </a:r>
            <a:r>
              <a:rPr lang="en-US" sz="2000" b="1" dirty="0" smtClean="0">
                <a:solidFill>
                  <a:srgbClr val="FFFF66"/>
                </a:solidFill>
              </a:rPr>
              <a:t> Rhag1 </a:t>
            </a:r>
            <a:r>
              <a:rPr lang="en-US" sz="2000" b="1" dirty="0" smtClean="0"/>
              <a:t>/ Deadline 1</a:t>
            </a:r>
            <a:r>
              <a:rPr lang="en-US" sz="2000" b="1" baseline="30000" dirty="0" smtClean="0"/>
              <a:t>st</a:t>
            </a:r>
            <a:r>
              <a:rPr lang="en-US" sz="2000" b="1" dirty="0" smtClean="0"/>
              <a:t> Dec</a:t>
            </a:r>
            <a:endParaRPr lang="en-GB" dirty="0" smtClean="0"/>
          </a:p>
        </p:txBody>
      </p:sp>
      <p:pic>
        <p:nvPicPr>
          <p:cNvPr id="1126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6462" y="0"/>
            <a:ext cx="4427538"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314" name="Straight Connector 4"/>
          <p:cNvCxnSpPr>
            <a:cxnSpLocks noChangeShapeType="1"/>
          </p:cNvCxnSpPr>
          <p:nvPr/>
        </p:nvCxnSpPr>
        <p:spPr bwMode="auto">
          <a:xfrm>
            <a:off x="4667138" y="404664"/>
            <a:ext cx="36512" cy="4897437"/>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sp>
        <p:nvSpPr>
          <p:cNvPr id="13315" name="Title 1"/>
          <p:cNvSpPr txBox="1">
            <a:spLocks/>
          </p:cNvSpPr>
          <p:nvPr/>
        </p:nvSpPr>
        <p:spPr bwMode="auto">
          <a:xfrm>
            <a:off x="852540" y="404664"/>
            <a:ext cx="3203575"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ctr" eaLnBrk="1" hangingPunct="1"/>
            <a:r>
              <a:rPr lang="en-GB" altLang="en-US" sz="2200" dirty="0" err="1" smtClean="0">
                <a:solidFill>
                  <a:srgbClr val="FFFF66"/>
                </a:solidFill>
              </a:rPr>
              <a:t>Datblygu</a:t>
            </a:r>
            <a:endParaRPr lang="en-GB" altLang="en-US" sz="2200" dirty="0">
              <a:solidFill>
                <a:srgbClr val="FFFF66"/>
              </a:solidFill>
            </a:endParaRPr>
          </a:p>
        </p:txBody>
      </p:sp>
      <p:sp>
        <p:nvSpPr>
          <p:cNvPr id="13316" name="Title 1"/>
          <p:cNvSpPr txBox="1">
            <a:spLocks/>
          </p:cNvSpPr>
          <p:nvPr/>
        </p:nvSpPr>
        <p:spPr bwMode="auto">
          <a:xfrm>
            <a:off x="4594225" y="404664"/>
            <a:ext cx="3203575"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ctr" eaLnBrk="1" hangingPunct="1"/>
            <a:r>
              <a:rPr lang="en-GB" altLang="en-US" sz="2200" dirty="0">
                <a:solidFill>
                  <a:schemeClr val="bg1"/>
                </a:solidFill>
              </a:rPr>
              <a:t>Development</a:t>
            </a:r>
          </a:p>
        </p:txBody>
      </p:sp>
      <p:cxnSp>
        <p:nvCxnSpPr>
          <p:cNvPr id="13317" name="Straight Connector 10"/>
          <p:cNvCxnSpPr>
            <a:cxnSpLocks noChangeShapeType="1"/>
          </p:cNvCxnSpPr>
          <p:nvPr/>
        </p:nvCxnSpPr>
        <p:spPr bwMode="auto">
          <a:xfrm flipH="1">
            <a:off x="1059692" y="908720"/>
            <a:ext cx="7272337" cy="0"/>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sp>
        <p:nvSpPr>
          <p:cNvPr id="13318" name="TextBox 22"/>
          <p:cNvSpPr txBox="1">
            <a:spLocks noChangeArrowheads="1"/>
          </p:cNvSpPr>
          <p:nvPr/>
        </p:nvSpPr>
        <p:spPr bwMode="auto">
          <a:xfrm>
            <a:off x="255588" y="1196752"/>
            <a:ext cx="4378325" cy="447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eaLnBrk="1" hangingPunct="1">
              <a:lnSpc>
                <a:spcPct val="150000"/>
              </a:lnSpc>
              <a:buFontTx/>
              <a:buChar char="•"/>
            </a:pPr>
            <a:r>
              <a:rPr lang="cy-GB" altLang="en-US" sz="1600" b="0" dirty="0" smtClean="0">
                <a:solidFill>
                  <a:srgbClr val="FFFF66"/>
                </a:solidFill>
              </a:rPr>
              <a:t>Cael caffael ar ymgynghorwyr proffesiynol</a:t>
            </a:r>
          </a:p>
          <a:p>
            <a:pPr eaLnBrk="1" hangingPunct="1">
              <a:lnSpc>
                <a:spcPct val="150000"/>
              </a:lnSpc>
              <a:buFontTx/>
              <a:buChar char="•"/>
            </a:pPr>
            <a:r>
              <a:rPr lang="cy-GB" altLang="en-US" sz="1600" b="0" dirty="0" smtClean="0">
                <a:solidFill>
                  <a:srgbClr val="FFFF66"/>
                </a:solidFill>
              </a:rPr>
              <a:t>Ymgynghori â chynulleidfaoedd newydd</a:t>
            </a:r>
          </a:p>
          <a:p>
            <a:pPr eaLnBrk="1" hangingPunct="1">
              <a:lnSpc>
                <a:spcPct val="150000"/>
              </a:lnSpc>
              <a:buFontTx/>
              <a:buChar char="•"/>
            </a:pPr>
            <a:r>
              <a:rPr lang="cy-GB" altLang="en-US" sz="1600" b="0" dirty="0" smtClean="0">
                <a:solidFill>
                  <a:srgbClr val="FFFF66"/>
                </a:solidFill>
              </a:rPr>
              <a:t>Creu </a:t>
            </a:r>
            <a:r>
              <a:rPr lang="cy-GB" altLang="en-US" sz="1600" b="0" dirty="0">
                <a:solidFill>
                  <a:srgbClr val="FFFF66"/>
                </a:solidFill>
              </a:rPr>
              <a:t>C</a:t>
            </a:r>
            <a:r>
              <a:rPr lang="cy-GB" altLang="en-US" sz="1600" b="0" dirty="0" smtClean="0">
                <a:solidFill>
                  <a:srgbClr val="FFFF66"/>
                </a:solidFill>
              </a:rPr>
              <a:t>ynllun Gweithgareddau</a:t>
            </a:r>
          </a:p>
          <a:p>
            <a:pPr eaLnBrk="1" hangingPunct="1">
              <a:lnSpc>
                <a:spcPct val="150000"/>
              </a:lnSpc>
              <a:buFontTx/>
              <a:buChar char="•"/>
            </a:pPr>
            <a:r>
              <a:rPr lang="cy-GB" altLang="en-US" sz="1600" b="0" dirty="0" smtClean="0">
                <a:solidFill>
                  <a:srgbClr val="FFFF66"/>
                </a:solidFill>
              </a:rPr>
              <a:t>Creu Cynllun Rheoli a Chynnal a Chadw</a:t>
            </a:r>
          </a:p>
          <a:p>
            <a:pPr eaLnBrk="1" hangingPunct="1">
              <a:lnSpc>
                <a:spcPct val="150000"/>
              </a:lnSpc>
              <a:buFontTx/>
              <a:buChar char="•"/>
            </a:pPr>
            <a:r>
              <a:rPr lang="cy-GB" altLang="en-US" sz="1600" b="0" dirty="0" smtClean="0">
                <a:solidFill>
                  <a:srgbClr val="FFFF66"/>
                </a:solidFill>
              </a:rPr>
              <a:t>Datblygu briffiau am waith i’w neud  gan ymgynghorwyr</a:t>
            </a:r>
          </a:p>
          <a:p>
            <a:pPr eaLnBrk="1" hangingPunct="1">
              <a:lnSpc>
                <a:spcPct val="150000"/>
              </a:lnSpc>
              <a:buFontTx/>
              <a:buChar char="•"/>
            </a:pPr>
            <a:r>
              <a:rPr lang="cy-GB" altLang="en-US" sz="1600" b="0" dirty="0" smtClean="0">
                <a:solidFill>
                  <a:srgbClr val="FFFF66"/>
                </a:solidFill>
              </a:rPr>
              <a:t>Gwneud arolygon arbenigol – ystlumod, asbestos ayyb</a:t>
            </a:r>
          </a:p>
          <a:p>
            <a:pPr eaLnBrk="1" hangingPunct="1">
              <a:lnSpc>
                <a:spcPct val="150000"/>
              </a:lnSpc>
              <a:buFontTx/>
              <a:buChar char="•"/>
            </a:pPr>
            <a:r>
              <a:rPr lang="cy-GB" altLang="en-US" sz="1600" b="0" dirty="0" smtClean="0">
                <a:solidFill>
                  <a:srgbClr val="FFFF66"/>
                </a:solidFill>
              </a:rPr>
              <a:t>Derbyn caniatâd  statudol</a:t>
            </a:r>
          </a:p>
          <a:p>
            <a:pPr eaLnBrk="1" hangingPunct="1">
              <a:lnSpc>
                <a:spcPct val="150000"/>
              </a:lnSpc>
              <a:buFontTx/>
              <a:buChar char="•"/>
            </a:pPr>
            <a:r>
              <a:rPr lang="cy-GB" altLang="en-US" sz="1600" b="0" dirty="0" smtClean="0">
                <a:solidFill>
                  <a:srgbClr val="FFFF66"/>
                </a:solidFill>
              </a:rPr>
              <a:t>Datblygu amserlen, costau a llif arian manwl</a:t>
            </a:r>
          </a:p>
          <a:p>
            <a:pPr eaLnBrk="1" hangingPunct="1">
              <a:lnSpc>
                <a:spcPct val="150000"/>
              </a:lnSpc>
              <a:buFontTx/>
              <a:buChar char="•"/>
            </a:pPr>
            <a:r>
              <a:rPr lang="cy-GB" altLang="en-US" sz="1600" b="0" dirty="0" smtClean="0">
                <a:solidFill>
                  <a:srgbClr val="FFFF66"/>
                </a:solidFill>
              </a:rPr>
              <a:t>Sicrhau arian cyfatebol</a:t>
            </a:r>
            <a:endParaRPr lang="cy-GB" altLang="en-US" sz="1600" b="0" dirty="0">
              <a:solidFill>
                <a:srgbClr val="FFFF66"/>
              </a:solidFill>
            </a:endParaRPr>
          </a:p>
        </p:txBody>
      </p:sp>
      <p:sp>
        <p:nvSpPr>
          <p:cNvPr id="9" name="TextBox 22"/>
          <p:cNvSpPr txBox="1">
            <a:spLocks noChangeArrowheads="1"/>
          </p:cNvSpPr>
          <p:nvPr/>
        </p:nvSpPr>
        <p:spPr bwMode="auto">
          <a:xfrm>
            <a:off x="4685394" y="1196752"/>
            <a:ext cx="4378325"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eaLnBrk="1" hangingPunct="1">
              <a:lnSpc>
                <a:spcPct val="150000"/>
              </a:lnSpc>
              <a:buFontTx/>
              <a:buChar char="•"/>
            </a:pPr>
            <a:r>
              <a:rPr lang="en-GB" altLang="en-US" sz="1600" b="0" dirty="0">
                <a:solidFill>
                  <a:schemeClr val="bg1"/>
                </a:solidFill>
              </a:rPr>
              <a:t>Procurement of professional advisors</a:t>
            </a:r>
          </a:p>
          <a:p>
            <a:pPr eaLnBrk="1" hangingPunct="1">
              <a:lnSpc>
                <a:spcPct val="150000"/>
              </a:lnSpc>
              <a:buFontTx/>
              <a:buChar char="•"/>
            </a:pPr>
            <a:r>
              <a:rPr lang="en-GB" altLang="en-US" sz="1600" b="0" dirty="0">
                <a:solidFill>
                  <a:schemeClr val="bg1"/>
                </a:solidFill>
              </a:rPr>
              <a:t>Consultation with  new audiences</a:t>
            </a:r>
          </a:p>
          <a:p>
            <a:pPr eaLnBrk="1" hangingPunct="1">
              <a:lnSpc>
                <a:spcPct val="150000"/>
              </a:lnSpc>
              <a:buFontTx/>
              <a:buChar char="•"/>
            </a:pPr>
            <a:r>
              <a:rPr lang="en-GB" altLang="en-US" sz="1600" b="0" dirty="0">
                <a:solidFill>
                  <a:schemeClr val="bg1"/>
                </a:solidFill>
              </a:rPr>
              <a:t>Create Activity Plan </a:t>
            </a:r>
          </a:p>
          <a:p>
            <a:pPr eaLnBrk="1" hangingPunct="1">
              <a:lnSpc>
                <a:spcPct val="150000"/>
              </a:lnSpc>
              <a:buFontTx/>
              <a:buChar char="•"/>
            </a:pPr>
            <a:r>
              <a:rPr lang="en-GB" altLang="en-US" sz="1600" b="0" dirty="0">
                <a:solidFill>
                  <a:schemeClr val="bg1"/>
                </a:solidFill>
              </a:rPr>
              <a:t>Create Management and Maintenance Plan</a:t>
            </a:r>
          </a:p>
          <a:p>
            <a:pPr eaLnBrk="1" hangingPunct="1">
              <a:lnSpc>
                <a:spcPct val="150000"/>
              </a:lnSpc>
              <a:buFontTx/>
              <a:buChar char="•"/>
            </a:pPr>
            <a:r>
              <a:rPr lang="en-GB" altLang="en-US" sz="1600" b="0" dirty="0">
                <a:solidFill>
                  <a:schemeClr val="bg1"/>
                </a:solidFill>
              </a:rPr>
              <a:t>Develop briefs for work to be undertaken by consultants  </a:t>
            </a:r>
          </a:p>
          <a:p>
            <a:pPr eaLnBrk="1" hangingPunct="1">
              <a:lnSpc>
                <a:spcPct val="150000"/>
              </a:lnSpc>
              <a:buFontTx/>
              <a:buChar char="•"/>
            </a:pPr>
            <a:r>
              <a:rPr lang="en-GB" altLang="en-US" sz="1600" b="0" dirty="0">
                <a:solidFill>
                  <a:schemeClr val="bg1"/>
                </a:solidFill>
              </a:rPr>
              <a:t>Undertake Specialist Surveys </a:t>
            </a:r>
            <a:r>
              <a:rPr lang="en-GB" altLang="en-US" sz="1600" b="0" dirty="0" smtClean="0">
                <a:solidFill>
                  <a:schemeClr val="bg1"/>
                </a:solidFill>
              </a:rPr>
              <a:t>– </a:t>
            </a:r>
            <a:r>
              <a:rPr lang="en-GB" altLang="en-US" sz="1600" b="0" dirty="0">
                <a:solidFill>
                  <a:schemeClr val="bg1"/>
                </a:solidFill>
              </a:rPr>
              <a:t>Bat surveys, asbestos survey </a:t>
            </a:r>
            <a:r>
              <a:rPr lang="en-GB" altLang="en-US" sz="1600" b="0" dirty="0" err="1">
                <a:solidFill>
                  <a:schemeClr val="bg1"/>
                </a:solidFill>
              </a:rPr>
              <a:t>etc</a:t>
            </a:r>
            <a:r>
              <a:rPr lang="en-GB" altLang="en-US" sz="1600" b="0" dirty="0">
                <a:solidFill>
                  <a:schemeClr val="bg1"/>
                </a:solidFill>
              </a:rPr>
              <a:t> </a:t>
            </a:r>
          </a:p>
          <a:p>
            <a:pPr eaLnBrk="1" hangingPunct="1">
              <a:lnSpc>
                <a:spcPct val="150000"/>
              </a:lnSpc>
              <a:buFontTx/>
              <a:buChar char="•"/>
            </a:pPr>
            <a:r>
              <a:rPr lang="en-GB" altLang="en-US" sz="1600" b="0" dirty="0">
                <a:solidFill>
                  <a:schemeClr val="bg1"/>
                </a:solidFill>
              </a:rPr>
              <a:t>Obtain statutory consents or permissions</a:t>
            </a:r>
          </a:p>
          <a:p>
            <a:pPr eaLnBrk="1" hangingPunct="1">
              <a:lnSpc>
                <a:spcPct val="150000"/>
              </a:lnSpc>
              <a:buFontTx/>
              <a:buChar char="•"/>
            </a:pPr>
            <a:r>
              <a:rPr lang="en-GB" altLang="en-US" sz="1600" b="0" dirty="0">
                <a:solidFill>
                  <a:schemeClr val="bg1"/>
                </a:solidFill>
              </a:rPr>
              <a:t>Develop detailed timetable, costs and cash flow</a:t>
            </a:r>
          </a:p>
          <a:p>
            <a:pPr eaLnBrk="1" hangingPunct="1">
              <a:lnSpc>
                <a:spcPct val="150000"/>
              </a:lnSpc>
              <a:buFontTx/>
              <a:buChar char="•"/>
            </a:pPr>
            <a:r>
              <a:rPr lang="en-GB" altLang="en-US" sz="1600" b="0" dirty="0">
                <a:solidFill>
                  <a:schemeClr val="bg1"/>
                </a:solidFill>
              </a:rPr>
              <a:t>Secure match funding</a:t>
            </a: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5939078</TotalTime>
  <Words>2012</Words>
  <Application>Microsoft Office PowerPoint</Application>
  <PresentationFormat>On-screen Show (4:3)</PresentationFormat>
  <Paragraphs>228</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Blank Presentation</vt:lpstr>
      <vt:lpstr>PowerPoint Presentation</vt:lpstr>
      <vt:lpstr>Beth yw Cronfa Dreftadaeth y Loteri? What is the Heritage Lottery Fund?</vt:lpstr>
      <vt:lpstr>Beth ydym yn ei ariannu?  What do we fund?</vt:lpstr>
      <vt:lpstr>PowerPoint Presentation</vt:lpstr>
      <vt:lpstr>PowerPoint Presentation</vt:lpstr>
      <vt:lpstr>PowerPoint Presentation</vt:lpstr>
      <vt:lpstr>Rhaglenni grant dan £100,000 / Grant Programmes under £100,000</vt:lpstr>
      <vt:lpstr>Grantiau Treftadaeth Heritage Grants £100,000 + Proses 2 rownd / 2 Round Process </vt:lpstr>
      <vt:lpstr>PowerPoint Presentation</vt:lpstr>
      <vt:lpstr>PowerPoint Presentation</vt:lpstr>
      <vt:lpstr>Partneriaethau Tirwedd /  Landscape Partnerships £100,000 -£3m          Proses 2 Rownd  / 2  Round Process</vt:lpstr>
      <vt:lpstr>PowerPoint Presentation</vt:lpstr>
      <vt:lpstr>PowerPoint Presentation</vt:lpstr>
      <vt:lpstr>Cysylltwch â ni / Contact us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HLF SP3 Welsh Powerpoint template slides</dc:title>
  <dc:creator>Gill Sternbach</dc:creator>
  <cp:lastModifiedBy>Claire Franklin</cp:lastModifiedBy>
  <cp:revision>453</cp:revision>
  <dcterms:created xsi:type="dcterms:W3CDTF">2008-03-06T10:58:45Z</dcterms:created>
  <dcterms:modified xsi:type="dcterms:W3CDTF">2017-09-07T11:52:36Z</dcterms:modified>
</cp:coreProperties>
</file>